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5"/>
    <p:sldMasterId id="2147483652" r:id="rId6"/>
  </p:sldMasterIdLst>
  <p:notesMasterIdLst>
    <p:notesMasterId r:id="rId2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Franklin Gothic" panose="020B0604020202020204" charset="0"/>
      <p:bold r:id="rId37"/>
    </p:embeddedFont>
    <p:embeddedFont>
      <p:font typeface="Source Sans Pro" panose="020B0503030403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issa" initials="LK" lastIdx="1" clrIdx="0">
    <p:extLst>
      <p:ext uri="{19B8F6BF-5375-455C-9EA6-DF929625EA0E}">
        <p15:presenceInfo xmlns:p15="http://schemas.microsoft.com/office/powerpoint/2012/main" userId="Lari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1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1.fntdata"/><Relationship Id="rId21" Type="http://schemas.openxmlformats.org/officeDocument/2006/relationships/slide" Target="slides/slide15.xml"/><Relationship Id="rId34" Type="http://schemas.openxmlformats.org/officeDocument/2006/relationships/font" Target="fonts/font6.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Halowich" userId="S::jhalowich@shapeamerica.org::577a1a92-e1f5-4a72-94d2-022c945ff29c" providerId="AD" clId="Web-{02428449-E93E-40C5-BE25-E2894123C8C1}"/>
    <pc:docChg chg="modSld">
      <pc:chgData name="Joe Halowich" userId="S::jhalowich@shapeamerica.org::577a1a92-e1f5-4a72-94d2-022c945ff29c" providerId="AD" clId="Web-{02428449-E93E-40C5-BE25-E2894123C8C1}" dt="2019-01-29T20:25:22.459" v="1" actId="20577"/>
      <pc:docMkLst>
        <pc:docMk/>
      </pc:docMkLst>
      <pc:sldChg chg="modSp delCm">
        <pc:chgData name="Joe Halowich" userId="S::jhalowich@shapeamerica.org::577a1a92-e1f5-4a72-94d2-022c945ff29c" providerId="AD" clId="Web-{02428449-E93E-40C5-BE25-E2894123C8C1}" dt="2019-01-29T20:25:22.459" v="1" actId="20577"/>
        <pc:sldMkLst>
          <pc:docMk/>
          <pc:sldMk cId="0" sldId="256"/>
        </pc:sldMkLst>
        <pc:spChg chg="mod">
          <ac:chgData name="Joe Halowich" userId="S::jhalowich@shapeamerica.org::577a1a92-e1f5-4a72-94d2-022c945ff29c" providerId="AD" clId="Web-{02428449-E93E-40C5-BE25-E2894123C8C1}" dt="2019-01-29T20:25:22.459" v="1" actId="20577"/>
          <ac:spMkLst>
            <pc:docMk/>
            <pc:sldMk cId="0" sldId="256"/>
            <ac:spMk id="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 name="Google Shape;25;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d366fec43_0_7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Google Shape;78;g3d366fec4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d366fec43_0_8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Google Shape;83;g3d366fec4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d366fec43_0_8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Google Shape;88;g3d366fec4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d366fec43_0_9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d366fec4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000"/>
              </a:spcAft>
              <a:buNone/>
            </a:pPr>
            <a:r>
              <a:rPr lang="en-US" sz="1200">
                <a:solidFill>
                  <a:schemeClr val="dk1"/>
                </a:solidFill>
                <a:latin typeface="Calibri"/>
                <a:ea typeface="Calibri"/>
                <a:cs typeface="Calibri"/>
                <a:sym typeface="Calibri"/>
              </a:rPr>
              <a:t>SHAPE America believes that healthy school employees help foster an environment in which students can be healthy.</a:t>
            </a:r>
            <a:endParaRPr sz="1200"/>
          </a:p>
        </p:txBody>
      </p:sp>
      <p:sp>
        <p:nvSpPr>
          <p:cNvPr id="98" name="Google Shape;98;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d366fec43_0_11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Google Shape;105;g3d366fec4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Clr>
                <a:schemeClr val="dk1"/>
              </a:buClr>
              <a:buSzPts val="1200"/>
              <a:buAutoNum type="arabicPeriod"/>
            </a:pPr>
            <a:r>
              <a:rPr lang="en-US" sz="1200">
                <a:solidFill>
                  <a:schemeClr val="dk1"/>
                </a:solidFill>
              </a:rPr>
              <a:t>The School District’s Mission Statement and Strategic Plan includes Wellness as a key component. School-based employee wellness is a key component of the action plan for the school improvement plan.	 </a:t>
            </a:r>
            <a:endParaRPr sz="1200">
              <a:solidFill>
                <a:schemeClr val="dk1"/>
              </a:solidFill>
            </a:endParaRPr>
          </a:p>
          <a:p>
            <a:pPr marL="457200" lvl="0" indent="-304800" rtl="0">
              <a:lnSpc>
                <a:spcPct val="115000"/>
              </a:lnSpc>
              <a:spcBef>
                <a:spcPts val="0"/>
              </a:spcBef>
              <a:spcAft>
                <a:spcPts val="0"/>
              </a:spcAft>
              <a:buClr>
                <a:schemeClr val="dk1"/>
              </a:buClr>
              <a:buSzPts val="1200"/>
              <a:buAutoNum type="arabicPeriod"/>
            </a:pPr>
            <a:r>
              <a:rPr lang="en-US" sz="1200">
                <a:solidFill>
                  <a:schemeClr val="dk1"/>
                </a:solidFill>
              </a:rPr>
              <a:t>The school improvement plan includes a wellness goal, supported by action plans and accountability measures reported to the school wellness council and school board (Birch and Videto, 2015).</a:t>
            </a:r>
            <a:endParaRPr>
              <a:solidFill>
                <a:schemeClr val="dk1"/>
              </a:solidFill>
            </a:endParaRPr>
          </a:p>
          <a:p>
            <a:pPr marL="0" lvl="0" indent="0">
              <a:spcBef>
                <a:spcPts val="10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d366fec43_0_12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d366fec43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200">
                <a:solidFill>
                  <a:schemeClr val="dk1"/>
                </a:solidFill>
              </a:rPr>
              <a:t>3. School-based employee wellness is part of the professional development plan, and wellness coordinators, as well as administrators, teachers and staff, receive professional development in how to facilitate whole-school wellness and take part in professional development activities that encourage employees to enhance their own health, physical activity and well-being.</a:t>
            </a:r>
            <a:r>
              <a:rPr lang="en-US">
                <a:solidFill>
                  <a:schemeClr val="dk1"/>
                </a:solidFill>
              </a:rPr>
              <a:t>	</a:t>
            </a:r>
            <a:r>
              <a:rPr lang="en-US" sz="1200">
                <a:solidFill>
                  <a:schemeClr val="dk1"/>
                </a:solidFill>
              </a:rPr>
              <a:t>	 	 		</a:t>
            </a:r>
            <a:endParaRPr sz="1200">
              <a:solidFill>
                <a:schemeClr val="dk1"/>
              </a:solidFill>
            </a:endParaRPr>
          </a:p>
          <a:p>
            <a:pPr marL="0" lvl="0" indent="0" rtl="0">
              <a:spcBef>
                <a:spcPts val="1000"/>
              </a:spcBef>
              <a:spcAft>
                <a:spcPts val="0"/>
              </a:spcAft>
              <a:buNone/>
            </a:pPr>
            <a:r>
              <a:rPr lang="en-US" sz="1200">
                <a:solidFill>
                  <a:schemeClr val="dk1"/>
                </a:solidFill>
              </a:rPr>
              <a:t>4. The school identifies and collaborates with families, the community, health insurance companies, and other external constituents to maintain a holistic and comprehensive school-based employee wellness program. </a:t>
            </a:r>
            <a:endParaRPr sz="1200">
              <a:solidFill>
                <a:schemeClr val="dk1"/>
              </a:solidFill>
            </a:endParaRPr>
          </a:p>
          <a:p>
            <a:pPr marL="0" lvl="0" indent="0" rtl="0">
              <a:spcBef>
                <a:spcPts val="0"/>
              </a:spcBef>
              <a:spcAft>
                <a:spcPts val="0"/>
              </a:spcAft>
              <a:buNone/>
            </a:pPr>
            <a:endParaRPr sz="800">
              <a:solidFill>
                <a:schemeClr val="dk1"/>
              </a:solidFill>
            </a:endParaRPr>
          </a:p>
          <a:p>
            <a:pPr marL="0" lvl="0" indent="0" rtl="0">
              <a:spcBef>
                <a:spcPts val="0"/>
              </a:spcBef>
              <a:spcAft>
                <a:spcPts val="0"/>
              </a:spcAft>
              <a:buNone/>
            </a:pPr>
            <a:r>
              <a:rPr lang="en-US" sz="1200">
                <a:solidFill>
                  <a:schemeClr val="dk1"/>
                </a:solidFill>
              </a:rPr>
              <a:t>5. School leaders are trained in (and value) employee wellness as a key component of a healthy and effective workplace (Nash et al., 2011; Hoert, Herd, &amp; Hambrick, 2016).</a:t>
            </a:r>
            <a:endParaRPr sz="1200">
              <a:solidFill>
                <a:schemeClr val="dk1"/>
              </a:solidFill>
            </a:endParaRPr>
          </a:p>
          <a:p>
            <a:pPr marL="0" lvl="0" indent="0" rtl="0">
              <a:spcBef>
                <a:spcPts val="0"/>
              </a:spcBef>
              <a:spcAft>
                <a:spcPts val="0"/>
              </a:spcAft>
              <a:buNone/>
            </a:pPr>
            <a:endParaRPr sz="1200">
              <a:solidFill>
                <a:schemeClr val="dk1"/>
              </a:solidFill>
            </a:endParaRPr>
          </a:p>
          <a:p>
            <a:pPr marL="0" lvl="0" indent="0" rtl="0">
              <a:spcBef>
                <a:spcPts val="0"/>
              </a:spcBef>
              <a:spcAft>
                <a:spcPts val="0"/>
              </a:spcAft>
              <a:buNone/>
            </a:pPr>
            <a:r>
              <a:rPr lang="en-US" sz="1200">
                <a:solidFill>
                  <a:schemeClr val="dk1"/>
                </a:solidFill>
              </a:rPr>
              <a:t>6. A proactive, population-based employee wellness approach is taken within the school, and needs assessments are conducted regularly to identify new areas for programming or updating the school-based employee wellness policy (Nash et al., 2011; Birch &amp; Videto, 2015).</a:t>
            </a:r>
            <a:endParaRPr sz="1200">
              <a:solidFill>
                <a:schemeClr val="dk1"/>
              </a:solidFill>
            </a:endParaRPr>
          </a:p>
          <a:p>
            <a:pPr marL="0" lvl="0" indent="0" rtl="0">
              <a:lnSpc>
                <a:spcPct val="115000"/>
              </a:lnSpc>
              <a:spcBef>
                <a:spcPts val="0"/>
              </a:spcBef>
              <a:spcAft>
                <a:spcPts val="0"/>
              </a:spcAft>
              <a:buNone/>
            </a:pPr>
            <a:r>
              <a:rPr lang="en-US">
                <a:solidFill>
                  <a:schemeClr val="dk1"/>
                </a:solidFill>
              </a:rPr>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d366fec43_0_13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d366fec43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28600" rtl="0">
              <a:lnSpc>
                <a:spcPct val="115000"/>
              </a:lnSpc>
              <a:spcBef>
                <a:spcPts val="0"/>
              </a:spcBef>
              <a:spcAft>
                <a:spcPts val="0"/>
              </a:spcAft>
              <a:buClr>
                <a:schemeClr val="dk1"/>
              </a:buClr>
              <a:buSzPts val="1200"/>
              <a:buNone/>
            </a:pPr>
            <a:r>
              <a:rPr lang="en-US" sz="1200">
                <a:solidFill>
                  <a:schemeClr val="dk1"/>
                </a:solidFill>
              </a:rPr>
              <a:t>1 &amp; 2. School-based employee wellness is an integral component of each school’s </a:t>
            </a:r>
            <a:r>
              <a:rPr lang="en-US" sz="1200" b="1">
                <a:solidFill>
                  <a:schemeClr val="dk1"/>
                </a:solidFill>
              </a:rPr>
              <a:t>wellness policy </a:t>
            </a:r>
            <a:r>
              <a:rPr lang="en-US" sz="1200">
                <a:solidFill>
                  <a:schemeClr val="dk1"/>
                </a:solidFill>
              </a:rPr>
              <a:t>and the school’s designated </a:t>
            </a:r>
            <a:r>
              <a:rPr lang="en-US" sz="1200" b="1">
                <a:solidFill>
                  <a:schemeClr val="dk1"/>
                </a:solidFill>
              </a:rPr>
              <a:t>wellness committee</a:t>
            </a:r>
            <a:r>
              <a:rPr lang="en-US" sz="1200">
                <a:solidFill>
                  <a:schemeClr val="dk1"/>
                </a:solidFill>
              </a:rPr>
              <a:t> regularly reviews the alignment of policies and practices to ensure the health, safety and well-being of all school employees.</a:t>
            </a:r>
            <a:endParaRPr sz="1200">
              <a:solidFill>
                <a:schemeClr val="dk1"/>
              </a:solidFill>
            </a:endParaRPr>
          </a:p>
          <a:p>
            <a:pPr marL="457200" lvl="0" indent="-228600" rtl="0">
              <a:lnSpc>
                <a:spcPct val="115000"/>
              </a:lnSpc>
              <a:spcBef>
                <a:spcPts val="0"/>
              </a:spcBef>
              <a:spcAft>
                <a:spcPts val="0"/>
              </a:spcAft>
              <a:buClr>
                <a:schemeClr val="dk1"/>
              </a:buClr>
              <a:buSzPts val="1200"/>
              <a:buNone/>
            </a:pPr>
            <a:r>
              <a:rPr lang="en-US" sz="1200">
                <a:solidFill>
                  <a:schemeClr val="dk1"/>
                </a:solidFill>
              </a:rPr>
              <a:t>								</a:t>
            </a:r>
            <a:endParaRPr sz="1200">
              <a:solidFill>
                <a:schemeClr val="dk1"/>
              </a:solidFill>
            </a:endParaRPr>
          </a:p>
          <a:p>
            <a:pPr marL="457200" lvl="0" indent="-228600" rtl="0">
              <a:lnSpc>
                <a:spcPct val="115000"/>
              </a:lnSpc>
              <a:spcBef>
                <a:spcPts val="0"/>
              </a:spcBef>
              <a:spcAft>
                <a:spcPts val="0"/>
              </a:spcAft>
              <a:buClr>
                <a:schemeClr val="dk1"/>
              </a:buClr>
              <a:buSzPts val="1200"/>
              <a:buNone/>
            </a:pPr>
            <a:r>
              <a:rPr lang="en-US" sz="1200">
                <a:solidFill>
                  <a:schemeClr val="dk1"/>
                </a:solidFill>
              </a:rPr>
              <a:t>3. Consistent with Comprehensive School Physical Activity Programs (CSPAP), schools should provide opportunities for staff involvement in physical activity before, during, and after the school day (Centers for Disease Control and Prevention (CDC), 2013).</a:t>
            </a:r>
            <a:endParaRPr sz="1200">
              <a:solidFill>
                <a:schemeClr val="dk1"/>
              </a:solidFill>
            </a:endParaRPr>
          </a:p>
          <a:p>
            <a:pPr marL="457200" lvl="0" indent="-228600" rtl="0">
              <a:lnSpc>
                <a:spcPct val="115000"/>
              </a:lnSpc>
              <a:spcBef>
                <a:spcPts val="0"/>
              </a:spcBef>
              <a:spcAft>
                <a:spcPts val="0"/>
              </a:spcAft>
              <a:buClr>
                <a:schemeClr val="dk1"/>
              </a:buClr>
              <a:buSzPts val="1200"/>
              <a:buNone/>
            </a:pPr>
            <a:r>
              <a:rPr lang="en-US" sz="1200">
                <a:solidFill>
                  <a:schemeClr val="dk1"/>
                </a:solidFill>
              </a:rPr>
              <a:t>Schools provide time for stress reduction and other health-related services during staff development days (American School Health Association, 2010).</a:t>
            </a:r>
            <a:endParaRPr sz="1200">
              <a:solidFill>
                <a:schemeClr val="dk1"/>
              </a:solidFill>
            </a:endParaRPr>
          </a:p>
          <a:p>
            <a:pPr marL="457200" lvl="0" indent="-228600" rtl="0">
              <a:lnSpc>
                <a:spcPct val="115000"/>
              </a:lnSpc>
              <a:spcBef>
                <a:spcPts val="0"/>
              </a:spcBef>
              <a:spcAft>
                <a:spcPts val="0"/>
              </a:spcAft>
              <a:buClr>
                <a:schemeClr val="dk1"/>
              </a:buClr>
              <a:buSzPts val="1200"/>
              <a:buNone/>
            </a:pPr>
            <a:endParaRPr sz="1200">
              <a:solidFill>
                <a:schemeClr val="dk1"/>
              </a:solidFill>
            </a:endParaRPr>
          </a:p>
          <a:p>
            <a:pPr marL="457200" lvl="0" indent="-228600" rtl="0">
              <a:lnSpc>
                <a:spcPct val="115000"/>
              </a:lnSpc>
              <a:spcBef>
                <a:spcPts val="0"/>
              </a:spcBef>
              <a:spcAft>
                <a:spcPts val="0"/>
              </a:spcAft>
              <a:buClr>
                <a:schemeClr val="dk1"/>
              </a:buClr>
              <a:buSzPts val="1200"/>
              <a:buNone/>
            </a:pPr>
            <a:r>
              <a:rPr lang="en-US" sz="1200">
                <a:solidFill>
                  <a:schemeClr val="dk1"/>
                </a:solidFill>
              </a:rPr>
              <a:t>4. Employees receive support and resources regarding social and emotional wellness as part of the school-based employee-wellness program							</a:t>
            </a:r>
            <a:endParaRPr sz="1200">
              <a:solidFill>
                <a:schemeClr val="dk1"/>
              </a:solidFill>
            </a:endParaRPr>
          </a:p>
          <a:p>
            <a:pPr marL="457200" lvl="0" indent="-228600" rtl="0">
              <a:lnSpc>
                <a:spcPct val="115000"/>
              </a:lnSpc>
              <a:spcBef>
                <a:spcPts val="0"/>
              </a:spcBef>
              <a:spcAft>
                <a:spcPts val="0"/>
              </a:spcAft>
              <a:buClr>
                <a:schemeClr val="dk1"/>
              </a:buClr>
              <a:buSzPts val="1200"/>
              <a:buNone/>
            </a:pPr>
            <a:endParaRPr sz="1200">
              <a:solidFill>
                <a:schemeClr val="dk1"/>
              </a:solidFill>
            </a:endParaRPr>
          </a:p>
          <a:p>
            <a:pPr marL="457200" lvl="0" indent="0" rtl="0">
              <a:lnSpc>
                <a:spcPct val="115000"/>
              </a:lnSpc>
              <a:spcBef>
                <a:spcPts val="0"/>
              </a:spcBef>
              <a:spcAft>
                <a:spcPts val="0"/>
              </a:spcAft>
              <a:buNone/>
            </a:pPr>
            <a:r>
              <a:rPr lang="en-US" sz="1200">
                <a:solidFill>
                  <a:schemeClr val="dk1"/>
                </a:solidFill>
              </a:rPr>
              <a:t>5. Employees are encouraged to make use of health coaches, and other services available to them through their health insurance program							 								</a:t>
            </a:r>
            <a:endParaRPr sz="1200">
              <a:solidFill>
                <a:schemeClr val="dk1"/>
              </a:solidFill>
            </a:endParaRPr>
          </a:p>
          <a:p>
            <a:pPr marL="0" lvl="0" indent="0" rtl="0">
              <a:lnSpc>
                <a:spcPct val="115000"/>
              </a:lnSpc>
              <a:spcBef>
                <a:spcPts val="0"/>
              </a:spcBef>
              <a:spcAft>
                <a:spcPts val="0"/>
              </a:spcAft>
              <a:buNone/>
            </a:pPr>
            <a:endParaRPr sz="1200">
              <a:solidFill>
                <a:schemeClr val="dk1"/>
              </a:solidFill>
            </a:endParaRPr>
          </a:p>
          <a:p>
            <a:pPr marL="457200" lvl="0" indent="0" rtl="0">
              <a:lnSpc>
                <a:spcPct val="115000"/>
              </a:lnSpc>
              <a:spcBef>
                <a:spcPts val="0"/>
              </a:spcBef>
              <a:spcAft>
                <a:spcPts val="0"/>
              </a:spcAft>
              <a:buNone/>
            </a:pPr>
            <a:r>
              <a:rPr lang="en-US" sz="1200">
                <a:solidFill>
                  <a:schemeClr val="dk1"/>
                </a:solidFill>
              </a:rPr>
              <a:t>6. Both formative and summative assessment are used to evaluate the effectiveness of school-based employee wellness programs.</a:t>
            </a:r>
            <a:endParaRPr sz="1200">
              <a:solidFill>
                <a:schemeClr val="dk1"/>
              </a:solidFill>
            </a:endParaRPr>
          </a:p>
          <a:p>
            <a:pPr marL="457200" lvl="0" indent="-228600" rtl="0">
              <a:lnSpc>
                <a:spcPct val="115000"/>
              </a:lnSpc>
              <a:spcBef>
                <a:spcPts val="0"/>
              </a:spcBef>
              <a:spcAft>
                <a:spcPts val="0"/>
              </a:spcAft>
              <a:buClr>
                <a:schemeClr val="dk1"/>
              </a:buClr>
              <a:buSzPts val="1200"/>
              <a:buNone/>
            </a:pPr>
            <a:r>
              <a:rPr lang="en-US" sz="1200">
                <a:solidFill>
                  <a:schemeClr val="dk1"/>
                </a:solidFill>
              </a:rPr>
              <a:t>							</a:t>
            </a:r>
            <a:endParaRPr sz="1200">
              <a:solidFill>
                <a:schemeClr val="dk1"/>
              </a:solidFill>
            </a:endParaRPr>
          </a:p>
          <a:p>
            <a:pPr marL="457200" lvl="0" indent="-228600" rtl="0">
              <a:lnSpc>
                <a:spcPct val="115000"/>
              </a:lnSpc>
              <a:spcBef>
                <a:spcPts val="0"/>
              </a:spcBef>
              <a:spcAft>
                <a:spcPts val="0"/>
              </a:spcAft>
              <a:buClr>
                <a:schemeClr val="dk1"/>
              </a:buClr>
              <a:buSzPts val="1200"/>
              <a:buNone/>
            </a:pPr>
            <a:r>
              <a:rPr lang="en-US" sz="1200">
                <a:solidFill>
                  <a:schemeClr val="dk1"/>
                </a:solidFill>
              </a:rPr>
              <a:t>							 								</a:t>
            </a:r>
            <a:endParaRPr sz="1200">
              <a:solidFill>
                <a:schemeClr val="dk1"/>
              </a:solidFill>
            </a:endParaRPr>
          </a:p>
          <a:p>
            <a:pPr marL="0" lvl="0" indent="0" rtl="0">
              <a:lnSpc>
                <a:spcPct val="115000"/>
              </a:lnSpc>
              <a:spcBef>
                <a:spcPts val="0"/>
              </a:spcBef>
              <a:spcAft>
                <a:spcPts val="0"/>
              </a:spcAft>
              <a:buNone/>
            </a:pPr>
            <a:endParaRPr sz="1200">
              <a:solidFill>
                <a:schemeClr val="dk1"/>
              </a:solidFill>
            </a:endParaRPr>
          </a:p>
          <a:p>
            <a:pPr marL="457200" lvl="0" indent="-228600" rtl="0">
              <a:lnSpc>
                <a:spcPct val="115000"/>
              </a:lnSpc>
              <a:spcBef>
                <a:spcPts val="0"/>
              </a:spcBef>
              <a:spcAft>
                <a:spcPts val="0"/>
              </a:spcAft>
              <a:buClr>
                <a:schemeClr val="dk1"/>
              </a:buClr>
              <a:buSzPts val="1200"/>
              <a:buNone/>
            </a:pPr>
            <a:r>
              <a:rPr lang="en-US" sz="1200">
                <a:solidFill>
                  <a:schemeClr val="dk1"/>
                </a:solidFill>
              </a:rPr>
              <a:t>							</a:t>
            </a:r>
            <a:endParaRPr sz="1200">
              <a:solidFill>
                <a:schemeClr val="dk1"/>
              </a:solidFill>
            </a:endParaRPr>
          </a:p>
          <a:p>
            <a:pPr marL="457200" lvl="0" indent="-228600" rtl="0">
              <a:lnSpc>
                <a:spcPct val="115000"/>
              </a:lnSpc>
              <a:spcBef>
                <a:spcPts val="0"/>
              </a:spcBef>
              <a:spcAft>
                <a:spcPts val="0"/>
              </a:spcAft>
              <a:buClr>
                <a:schemeClr val="dk1"/>
              </a:buClr>
              <a:buSzPts val="1200"/>
              <a:buNone/>
            </a:pPr>
            <a:r>
              <a:rPr lang="en-US" sz="1200">
                <a:solidFill>
                  <a:schemeClr val="dk1"/>
                </a:solidFill>
              </a:rPr>
              <a:t>							</a:t>
            </a:r>
            <a:endParaRPr sz="120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sz="1200">
                <a:solidFill>
                  <a:schemeClr val="dk1"/>
                </a:solidFill>
              </a:rPr>
              <a:t>						 					</a:t>
            </a:r>
            <a:endParaRPr sz="1200">
              <a:solidFill>
                <a:schemeClr val="dk1"/>
              </a:solidFill>
            </a:endParaRPr>
          </a:p>
          <a:p>
            <a:pPr marL="0" lvl="0" indent="0">
              <a:spcBef>
                <a:spcPts val="0"/>
              </a:spcBef>
              <a:spcAft>
                <a:spcPts val="0"/>
              </a:spcAft>
              <a:buClr>
                <a:schemeClr val="dk1"/>
              </a:buClr>
              <a:buSzPts val="1100"/>
              <a:buFont typeface="Arial"/>
              <a:buNone/>
            </a:pPr>
            <a:r>
              <a:rPr lang="en-US" sz="1200">
                <a:solidFill>
                  <a:schemeClr val="dk1"/>
                </a:solidFill>
              </a:rPr>
              <a:t>				</a:t>
            </a:r>
            <a:endParaRPr sz="1200">
              <a:solidFill>
                <a:schemeClr val="dk1"/>
              </a:solidFill>
            </a:endParaRPr>
          </a:p>
          <a:p>
            <a:pPr marL="0" lvl="0" indent="0">
              <a:spcBef>
                <a:spcPts val="0"/>
              </a:spcBef>
              <a:spcAft>
                <a:spcPts val="0"/>
              </a:spcAft>
              <a:buClr>
                <a:schemeClr val="dk1"/>
              </a:buClr>
              <a:buSzPts val="1100"/>
              <a:buFont typeface="Arial"/>
              <a:buNone/>
            </a:pPr>
            <a:r>
              <a:rPr lang="en-US" sz="1200">
                <a:solidFill>
                  <a:schemeClr val="dk1"/>
                </a:solidFill>
              </a:rPr>
              <a:t>			</a:t>
            </a:r>
            <a:endParaRPr sz="1200">
              <a:solidFill>
                <a:schemeClr val="dk1"/>
              </a:solidFill>
            </a:endParaRPr>
          </a:p>
          <a:p>
            <a:pPr marL="0" lvl="0" indent="0">
              <a:spcBef>
                <a:spcPts val="0"/>
              </a:spcBef>
              <a:spcAft>
                <a:spcPts val="0"/>
              </a:spcAft>
              <a:buClr>
                <a:schemeClr val="dk1"/>
              </a:buClr>
              <a:buSzPts val="1100"/>
              <a:buFont typeface="Arial"/>
              <a:buNone/>
            </a:pPr>
            <a:r>
              <a:rPr lang="en-US" sz="1200">
                <a:solidFill>
                  <a:schemeClr val="dk1"/>
                </a:solidFill>
              </a:rPr>
              <a:t>		</a:t>
            </a:r>
            <a:endParaRPr sz="1200">
              <a:solidFill>
                <a:schemeClr val="dk1"/>
              </a:solidFill>
            </a:endParaRPr>
          </a:p>
          <a:p>
            <a:pPr marL="0" lvl="0" indent="0">
              <a:spcBef>
                <a:spcPts val="0"/>
              </a:spcBef>
              <a:spcAft>
                <a:spcPts val="0"/>
              </a:spcAft>
              <a:buNone/>
            </a:pP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d473a50da_0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Google Shape;122;g3d473a50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Clr>
                <a:schemeClr val="dk1"/>
              </a:buClr>
              <a:buSzPts val="1200"/>
              <a:buAutoNum type="arabicPeriod"/>
            </a:pPr>
            <a:r>
              <a:rPr lang="en-US" sz="1200">
                <a:solidFill>
                  <a:schemeClr val="dk1"/>
                </a:solidFill>
              </a:rPr>
              <a:t>WellSAT assessment: The WellSAT includes five main areas of assessment related to general wellness policy requirements</a:t>
            </a:r>
            <a:endParaRPr sz="1200">
              <a:solidFill>
                <a:schemeClr val="dk1"/>
              </a:solidFill>
            </a:endParaRPr>
          </a:p>
          <a:p>
            <a:pPr marL="0" lvl="0" indent="0" rtl="0">
              <a:spcBef>
                <a:spcPts val="0"/>
              </a:spcBef>
              <a:spcAft>
                <a:spcPts val="0"/>
              </a:spcAft>
              <a:buNone/>
            </a:pPr>
            <a:endParaRPr sz="1200">
              <a:solidFill>
                <a:schemeClr val="dk1"/>
              </a:solidFill>
            </a:endParaRPr>
          </a:p>
          <a:p>
            <a:pPr marL="0" lvl="0" indent="0" rtl="0">
              <a:spcBef>
                <a:spcPts val="0"/>
              </a:spcBef>
              <a:spcAft>
                <a:spcPts val="0"/>
              </a:spcAft>
              <a:buNone/>
            </a:pPr>
            <a:r>
              <a:rPr lang="en-US" sz="1200">
                <a:solidFill>
                  <a:schemeClr val="dk1"/>
                </a:solidFill>
              </a:rPr>
              <a:t>2. School Health Index is a self-assessment and planning guide for schools to assess their overall effectiveness in the ten areas of the WSCC model. </a:t>
            </a:r>
            <a:endParaRPr sz="1200">
              <a:solidFill>
                <a:schemeClr val="dk1"/>
              </a:solidFill>
            </a:endParaRPr>
          </a:p>
          <a:p>
            <a:pPr marL="0" lvl="0" indent="0" rtl="0">
              <a:spcBef>
                <a:spcPts val="0"/>
              </a:spcBef>
              <a:spcAft>
                <a:spcPts val="0"/>
              </a:spcAft>
              <a:buNone/>
            </a:pPr>
            <a:r>
              <a:rPr lang="en-US" sz="1200">
                <a:solidFill>
                  <a:schemeClr val="dk1"/>
                </a:solidFill>
              </a:rPr>
              <a:t>								</a:t>
            </a:r>
            <a:endParaRPr sz="1200">
              <a:solidFill>
                <a:schemeClr val="dk1"/>
              </a:solidFill>
            </a:endParaRPr>
          </a:p>
          <a:p>
            <a:pPr marL="0" lvl="0" indent="0" rtl="0">
              <a:lnSpc>
                <a:spcPct val="115000"/>
              </a:lnSpc>
              <a:spcBef>
                <a:spcPts val="0"/>
              </a:spcBef>
              <a:spcAft>
                <a:spcPts val="0"/>
              </a:spcAft>
              <a:buNone/>
            </a:pPr>
            <a:r>
              <a:rPr lang="en-US" sz="1200">
                <a:solidFill>
                  <a:schemeClr val="dk1"/>
                </a:solidFill>
              </a:rPr>
              <a:t>3. The National School Climate Center provides a comprehensive survey to assess strengths and areas needing improvement related to school climate.</a:t>
            </a:r>
            <a:endParaRPr sz="1200">
              <a:solidFill>
                <a:schemeClr val="dk1"/>
              </a:solidFill>
            </a:endParaRPr>
          </a:p>
          <a:p>
            <a:pPr marL="0" lvl="0" indent="0" rtl="0">
              <a:lnSpc>
                <a:spcPct val="115000"/>
              </a:lnSpc>
              <a:spcBef>
                <a:spcPts val="0"/>
              </a:spcBef>
              <a:spcAft>
                <a:spcPts val="0"/>
              </a:spcAft>
              <a:buNone/>
            </a:pPr>
            <a:endParaRPr sz="1200">
              <a:solidFill>
                <a:schemeClr val="dk1"/>
              </a:solidFill>
            </a:endParaRPr>
          </a:p>
          <a:p>
            <a:pPr marL="0" lvl="0" indent="0" rtl="0">
              <a:lnSpc>
                <a:spcPct val="115000"/>
              </a:lnSpc>
              <a:spcBef>
                <a:spcPts val="0"/>
              </a:spcBef>
              <a:spcAft>
                <a:spcPts val="0"/>
              </a:spcAft>
              <a:buNone/>
            </a:pPr>
            <a:r>
              <a:rPr lang="en-US" sz="1200">
                <a:solidFill>
                  <a:schemeClr val="dk1"/>
                </a:solidFill>
              </a:rPr>
              <a:t>4. Focus group discussions can be used to identify local needs within the school and community. This is an important part of the planning process for improving health outcomes based on local health data.</a:t>
            </a:r>
            <a:endParaRPr sz="1200">
              <a:solidFill>
                <a:schemeClr val="dk1"/>
              </a:solidFill>
            </a:endParaRPr>
          </a:p>
          <a:p>
            <a:pPr marL="457200" lvl="0" indent="-228600" rtl="0">
              <a:lnSpc>
                <a:spcPct val="115000"/>
              </a:lnSpc>
              <a:spcBef>
                <a:spcPts val="0"/>
              </a:spcBef>
              <a:spcAft>
                <a:spcPts val="0"/>
              </a:spcAft>
              <a:buClr>
                <a:schemeClr val="dk1"/>
              </a:buClr>
              <a:buSzPts val="1200"/>
              <a:buNone/>
            </a:pPr>
            <a:r>
              <a:rPr lang="en-US" sz="1200">
                <a:solidFill>
                  <a:schemeClr val="dk1"/>
                </a:solidFill>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d473a50da_0_1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Google Shape;128;g3d473a50d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 name="Google Shape;30;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97dc8bea_1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Google Shape;134;g3d97dc8be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d473a50da_0_2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Google Shape;141;g3d473a50d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3d366fec43_0_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Google Shape;36;g3d366fec4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d366fec43_0_4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Google Shape;43;g3d366fec4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200">
                <a:solidFill>
                  <a:schemeClr val="dk1"/>
                </a:solidFill>
              </a:rPr>
              <a:t>In addition to the WSCC model, a healthy school community that values both employee wellness and student wellness supports the mission of comprehensive school physical activity programs (CSPAP)</a:t>
            </a:r>
            <a:endParaRPr sz="1200">
              <a:solidFill>
                <a:schemeClr val="dk1"/>
              </a:solidFill>
            </a:endParaRPr>
          </a:p>
          <a:p>
            <a:pPr marL="457200" lvl="0" indent="-228600" rtl="0">
              <a:lnSpc>
                <a:spcPct val="115000"/>
              </a:lnSpc>
              <a:spcBef>
                <a:spcPts val="0"/>
              </a:spcBef>
              <a:spcAft>
                <a:spcPts val="0"/>
              </a:spcAft>
              <a:buClr>
                <a:schemeClr val="dk1"/>
              </a:buClr>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d366fec43_0_1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Google Shape;49;g3d366fec4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solidFill>
                  <a:schemeClr val="dk1"/>
                </a:solidFill>
              </a:rPr>
              <a:t>Employee wellness programs (EWPs), also known as workplace wellness programs (WWPs), have been around for decades within the private sector. The success of these programs, in conjunction with recommendations for worksite wellness as part of the Affordable Care Act (ACA), have led governmental organizations and schools to place an increased emphasis on employee wellness (Otenyo &amp; Smith, 2017)</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d366fec43_0_2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Google Shape;56;g3d366fec4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000"/>
              </a:spcAft>
              <a:buClr>
                <a:schemeClr val="dk1"/>
              </a:buClr>
              <a:buSzPts val="1100"/>
              <a:buFont typeface="Arial"/>
              <a:buNone/>
            </a:pPr>
            <a:r>
              <a:rPr lang="en-US" sz="1400">
                <a:solidFill>
                  <a:schemeClr val="dk1"/>
                </a:solidFill>
                <a:latin typeface="Calibri"/>
                <a:ea typeface="Calibri"/>
                <a:cs typeface="Calibri"/>
                <a:sym typeface="Calibri"/>
              </a:rPr>
              <a:t>The coordinated approach should also work to prevent common health conditions such as diabetes, sleep disorders, and depression, and to meet the safety needs of all employees. </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d366fec43_0_9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Google Shape;62;g3d366fec4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d366fec43_0_5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d366fec4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d366fec43_0_6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d366fec4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685800"/>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009CDB"/>
              </a:buClr>
              <a:buSzPts val="5300"/>
              <a:buFont typeface="Franklin Gothic"/>
              <a:buNone/>
              <a:defRPr sz="5300" b="0" i="0" u="none" strike="noStrike" cap="none">
                <a:solidFill>
                  <a:srgbClr val="009CDB"/>
                </a:solidFill>
                <a:latin typeface="Franklin Gothic"/>
                <a:ea typeface="Franklin Gothic"/>
                <a:cs typeface="Franklin Gothic"/>
                <a:sym typeface="Frankli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subTitle" idx="1"/>
          </p:nvPr>
        </p:nvSpPr>
        <p:spPr>
          <a:xfrm>
            <a:off x="1371600" y="2438400"/>
            <a:ext cx="6400800" cy="1371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2400"/>
              <a:buFont typeface="Arial"/>
              <a:buNone/>
              <a:defRPr sz="2400" b="0" i="0" u="none" strike="noStrike" cap="none">
                <a:solidFill>
                  <a:schemeClr val="dk1"/>
                </a:solidFill>
                <a:latin typeface="Franklin Gothic"/>
                <a:ea typeface="Franklin Gothic"/>
                <a:cs typeface="Franklin Gothic"/>
                <a:sym typeface="Franklin Gothic"/>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 and bullets"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85800" y="274638"/>
            <a:ext cx="7924800" cy="10969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9CDB"/>
              </a:buClr>
              <a:buSzPts val="4400"/>
              <a:buFont typeface="Franklin Gothic"/>
              <a:buNone/>
              <a:defRPr sz="4400" b="0" i="0" u="none" strike="noStrike" cap="none">
                <a:solidFill>
                  <a:srgbClr val="009CDB"/>
                </a:solidFill>
                <a:latin typeface="Franklin Gothic"/>
                <a:ea typeface="Franklin Gothic"/>
                <a:cs typeface="Franklin Gothic"/>
                <a:sym typeface="Frankli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4"/>
          <p:cNvSpPr txBox="1">
            <a:spLocks noGrp="1"/>
          </p:cNvSpPr>
          <p:nvPr>
            <p:ph type="body" idx="1"/>
          </p:nvPr>
        </p:nvSpPr>
        <p:spPr>
          <a:xfrm>
            <a:off x="685800" y="1371600"/>
            <a:ext cx="7924800" cy="4038601"/>
          </a:xfrm>
          <a:prstGeom prst="rect">
            <a:avLst/>
          </a:prstGeom>
          <a:noFill/>
          <a:ln>
            <a:noFill/>
          </a:ln>
        </p:spPr>
        <p:txBody>
          <a:bodyPr spcFirstLastPara="1" wrap="square" lIns="91425" tIns="45700" rIns="91425" bIns="45700" anchor="t" anchorCtr="0"/>
          <a:lstStyle>
            <a:lvl1pPr marL="457200" marR="0" lvl="0" indent="-393700" algn="l" rtl="0">
              <a:spcBef>
                <a:spcPts val="1200"/>
              </a:spcBef>
              <a:spcAft>
                <a:spcPts val="0"/>
              </a:spcAft>
              <a:buClr>
                <a:schemeClr val="dk1"/>
              </a:buClr>
              <a:buSzPts val="2600"/>
              <a:buFont typeface="Arial"/>
              <a:buChar char="•"/>
              <a:defRPr sz="2600" b="0" i="0" u="none" strike="noStrike" cap="none">
                <a:solidFill>
                  <a:schemeClr val="dk1"/>
                </a:solidFill>
                <a:latin typeface="Source Sans Pro"/>
                <a:ea typeface="Source Sans Pro"/>
                <a:cs typeface="Source Sans Pro"/>
                <a:sym typeface="Source Sans Pro"/>
              </a:defRPr>
            </a:lvl1pPr>
            <a:lvl2pPr marL="914400" marR="0" lvl="1"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2pPr>
            <a:lvl3pPr marL="1371600" marR="0" lvl="2"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3pPr>
            <a:lvl4pPr marL="1828800" marR="0" lvl="3"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4pPr>
            <a:lvl5pPr marL="2286000" marR="0" lvl="4"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 subhead and bullets">
  <p:cSld name="Head, subhead and bullet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685800" y="304800"/>
            <a:ext cx="79248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9CDB"/>
              </a:buClr>
              <a:buSzPts val="4400"/>
              <a:buFont typeface="Franklin Gothic"/>
              <a:buNone/>
              <a:defRPr sz="4400" b="0" i="0" u="none" strike="noStrike" cap="none">
                <a:solidFill>
                  <a:srgbClr val="009CDB"/>
                </a:solidFill>
                <a:latin typeface="Franklin Gothic"/>
                <a:ea typeface="Franklin Gothic"/>
                <a:cs typeface="Franklin Gothic"/>
                <a:sym typeface="Frankli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5"/>
          <p:cNvSpPr txBox="1">
            <a:spLocks noGrp="1"/>
          </p:cNvSpPr>
          <p:nvPr>
            <p:ph type="body" idx="1"/>
          </p:nvPr>
        </p:nvSpPr>
        <p:spPr>
          <a:xfrm>
            <a:off x="685800" y="1447800"/>
            <a:ext cx="7924800" cy="533400"/>
          </a:xfrm>
          <a:prstGeom prst="rect">
            <a:avLst/>
          </a:prstGeom>
          <a:noFill/>
          <a:ln>
            <a:noFill/>
          </a:ln>
        </p:spPr>
        <p:txBody>
          <a:bodyPr spcFirstLastPara="1" wrap="square" lIns="91425" tIns="45700" rIns="91425" bIns="45700" anchor="b" anchorCtr="0"/>
          <a:lstStyle>
            <a:lvl1pPr marL="457200" marR="0" lvl="0" indent="-228600" algn="l" rtl="0">
              <a:spcBef>
                <a:spcPts val="1200"/>
              </a:spcBef>
              <a:spcAft>
                <a:spcPts val="0"/>
              </a:spcAft>
              <a:buClr>
                <a:schemeClr val="dk1"/>
              </a:buClr>
              <a:buSzPts val="2800"/>
              <a:buFont typeface="Arial"/>
              <a:buNone/>
              <a:defRPr sz="2800" b="1" i="0" u="none" strike="noStrike" cap="none">
                <a:solidFill>
                  <a:schemeClr val="dk1"/>
                </a:solidFill>
                <a:latin typeface="Franklin Gothic"/>
                <a:ea typeface="Franklin Gothic"/>
                <a:cs typeface="Franklin Gothic"/>
                <a:sym typeface="Franklin Gothic"/>
              </a:defRPr>
            </a:lvl1pPr>
            <a:lvl2pPr marL="914400" marR="0" lvl="1" indent="-228600" algn="l" rtl="0">
              <a:spcBef>
                <a:spcPts val="800"/>
              </a:spcBef>
              <a:spcAft>
                <a:spcPts val="0"/>
              </a:spcAft>
              <a:buClr>
                <a:schemeClr val="dk1"/>
              </a:buClr>
              <a:buSzPts val="2000"/>
              <a:buFont typeface="Arial"/>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spcBef>
                <a:spcPts val="800"/>
              </a:spcBef>
              <a:spcAft>
                <a:spcPts val="0"/>
              </a:spcAft>
              <a:buClr>
                <a:schemeClr val="dk1"/>
              </a:buClr>
              <a:buSzPts val="1800"/>
              <a:buFont typeface="Arial"/>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spcBef>
                <a:spcPts val="8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spcBef>
                <a:spcPts val="8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2"/>
          </p:nvPr>
        </p:nvSpPr>
        <p:spPr>
          <a:xfrm>
            <a:off x="685800" y="2057399"/>
            <a:ext cx="7924800" cy="3429001"/>
          </a:xfrm>
          <a:prstGeom prst="rect">
            <a:avLst/>
          </a:prstGeom>
          <a:noFill/>
          <a:ln>
            <a:noFill/>
          </a:ln>
        </p:spPr>
        <p:txBody>
          <a:bodyPr spcFirstLastPara="1" wrap="square" lIns="91425" tIns="45700" rIns="91425" bIns="45700" anchor="t" anchorCtr="0"/>
          <a:lstStyle>
            <a:lvl1pPr marL="457200" marR="0" lvl="0" indent="-393700" algn="l" rtl="0">
              <a:spcBef>
                <a:spcPts val="1200"/>
              </a:spcBef>
              <a:spcAft>
                <a:spcPts val="0"/>
              </a:spcAft>
              <a:buClr>
                <a:schemeClr val="dk1"/>
              </a:buClr>
              <a:buSzPts val="2600"/>
              <a:buFont typeface="Arial"/>
              <a:buChar char="•"/>
              <a:defRPr sz="2600" b="0" i="0" u="none" strike="noStrike" cap="none">
                <a:solidFill>
                  <a:schemeClr val="dk1"/>
                </a:solidFill>
                <a:latin typeface="Source Sans Pro"/>
                <a:ea typeface="Source Sans Pro"/>
                <a:cs typeface="Source Sans Pro"/>
                <a:sym typeface="Source Sans Pro"/>
              </a:defRPr>
            </a:lvl1pPr>
            <a:lvl2pPr marL="914400" marR="0" lvl="1"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2pPr>
            <a:lvl3pPr marL="1371600" marR="0" lvl="2"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3pPr>
            <a:lvl4pPr marL="1828800" marR="0" lvl="3"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4pPr>
            <a:lvl5pPr marL="2286000" marR="0" lvl="4"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3">
            <a:alphaModFix/>
          </a:blip>
          <a:srcRect/>
          <a:stretch/>
        </p:blipFill>
        <p:spPr>
          <a:xfrm>
            <a:off x="0" y="3442716"/>
            <a:ext cx="9144000" cy="3415284"/>
          </a:xfrm>
          <a:prstGeom prst="rect">
            <a:avLst/>
          </a:prstGeom>
          <a:noFill/>
          <a:ln>
            <a:noFill/>
          </a:ln>
        </p:spPr>
      </p:pic>
      <p:sp>
        <p:nvSpPr>
          <p:cNvPr id="7" name="Google Shape;7;p1"/>
          <p:cNvSpPr txBox="1">
            <a:spLocks noGrp="1"/>
          </p:cNvSpPr>
          <p:nvPr>
            <p:ph type="title"/>
          </p:nvPr>
        </p:nvSpPr>
        <p:spPr>
          <a:xfrm>
            <a:off x="457200" y="83820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009CDB"/>
              </a:buClr>
              <a:buSzPts val="5300"/>
              <a:buFont typeface="Franklin Gothic"/>
              <a:buNone/>
              <a:defRPr sz="5300" b="0" i="0" u="none" strike="noStrike" cap="none">
                <a:solidFill>
                  <a:srgbClr val="009CDB"/>
                </a:solidFill>
                <a:latin typeface="Franklin Gothic"/>
                <a:ea typeface="Franklin Gothic"/>
                <a:cs typeface="Franklin Gothic"/>
                <a:sym typeface="Frankli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457200" y="2438400"/>
            <a:ext cx="8229600" cy="533400"/>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Clr>
                <a:schemeClr val="dk1"/>
              </a:buClr>
              <a:buSzPts val="2400"/>
              <a:buFont typeface="Arial"/>
              <a:buNone/>
              <a:defRPr sz="2400" b="0" i="0" u="none" strike="noStrike" cap="none">
                <a:solidFill>
                  <a:schemeClr val="dk1"/>
                </a:solidFill>
                <a:latin typeface="Franklin Gothic"/>
                <a:ea typeface="Franklin Gothic"/>
                <a:cs typeface="Franklin Gothic"/>
                <a:sym typeface="Franklin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4">
            <a:alphaModFix/>
          </a:blip>
          <a:srcRect/>
          <a:stretch/>
        </p:blipFill>
        <p:spPr>
          <a:xfrm>
            <a:off x="0" y="5888251"/>
            <a:ext cx="9144000" cy="969749"/>
          </a:xfrm>
          <a:prstGeom prst="rect">
            <a:avLst/>
          </a:prstGeom>
          <a:noFill/>
          <a:ln>
            <a:noFill/>
          </a:ln>
        </p:spPr>
      </p:pic>
      <p:sp>
        <p:nvSpPr>
          <p:cNvPr id="14" name="Google Shape;14;p3"/>
          <p:cNvSpPr txBox="1">
            <a:spLocks noGrp="1"/>
          </p:cNvSpPr>
          <p:nvPr>
            <p:ph type="title"/>
          </p:nvPr>
        </p:nvSpPr>
        <p:spPr>
          <a:xfrm>
            <a:off x="685800" y="304800"/>
            <a:ext cx="79248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9CDB"/>
              </a:buClr>
              <a:buSzPts val="4400"/>
              <a:buFont typeface="Franklin Gothic"/>
              <a:buNone/>
              <a:defRPr sz="4400" b="0" i="0" u="none" strike="noStrike" cap="none">
                <a:solidFill>
                  <a:srgbClr val="009CDB"/>
                </a:solidFill>
                <a:latin typeface="Franklin Gothic"/>
                <a:ea typeface="Franklin Gothic"/>
                <a:cs typeface="Franklin Gothic"/>
                <a:sym typeface="Frankli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3"/>
          <p:cNvSpPr txBox="1">
            <a:spLocks noGrp="1"/>
          </p:cNvSpPr>
          <p:nvPr>
            <p:ph type="body" idx="1"/>
          </p:nvPr>
        </p:nvSpPr>
        <p:spPr>
          <a:xfrm>
            <a:off x="685800" y="1371601"/>
            <a:ext cx="7924800" cy="4419599"/>
          </a:xfrm>
          <a:prstGeom prst="rect">
            <a:avLst/>
          </a:prstGeom>
          <a:noFill/>
          <a:ln>
            <a:noFill/>
          </a:ln>
        </p:spPr>
        <p:txBody>
          <a:bodyPr spcFirstLastPara="1" wrap="square" lIns="91425" tIns="45700" rIns="91425" bIns="45700" anchor="t" anchorCtr="0"/>
          <a:lstStyle>
            <a:lvl1pPr marL="457200" marR="0" lvl="0" indent="-393700" algn="l" rtl="0">
              <a:spcBef>
                <a:spcPts val="1200"/>
              </a:spcBef>
              <a:spcAft>
                <a:spcPts val="0"/>
              </a:spcAft>
              <a:buClr>
                <a:schemeClr val="dk1"/>
              </a:buClr>
              <a:buSzPts val="2600"/>
              <a:buFont typeface="Arial"/>
              <a:buChar char="•"/>
              <a:defRPr sz="2600" b="0" i="0" u="none" strike="noStrike" cap="none">
                <a:solidFill>
                  <a:schemeClr val="dk1"/>
                </a:solidFill>
                <a:latin typeface="Source Sans Pro"/>
                <a:ea typeface="Source Sans Pro"/>
                <a:cs typeface="Source Sans Pro"/>
                <a:sym typeface="Source Sans Pro"/>
              </a:defRPr>
            </a:lvl1pPr>
            <a:lvl2pPr marL="914400" marR="0" lvl="1"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2pPr>
            <a:lvl3pPr marL="1371600" marR="0" lvl="2"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3pPr>
            <a:lvl4pPr marL="1828800" marR="0" lvl="3"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4pPr>
            <a:lvl5pPr marL="2286000" marR="0" lvl="4" indent="-368300" algn="l" rtl="0">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MYuoo6Fxho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hapeamerica.org/z_training/karen/school-based-employee-wellness.asp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6"/>
          <p:cNvSpPr txBox="1">
            <a:spLocks noGrp="1"/>
          </p:cNvSpPr>
          <p:nvPr>
            <p:ph type="ctrTitle"/>
          </p:nvPr>
        </p:nvSpPr>
        <p:spPr>
          <a:xfrm>
            <a:off x="611050" y="1152975"/>
            <a:ext cx="7772400" cy="147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9CDB"/>
              </a:buClr>
              <a:buSzPts val="5300"/>
              <a:buFont typeface="Franklin Gothic"/>
              <a:buNone/>
            </a:pPr>
            <a:r>
              <a:rPr lang="en-US" b="1" dirty="0"/>
              <a:t>School-Based Employee Wellness Program</a:t>
            </a:r>
            <a:endParaRPr sz="5300" b="1" i="0" u="none" strike="noStrike" cap="non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body" idx="2"/>
          </p:nvPr>
        </p:nvSpPr>
        <p:spPr>
          <a:xfrm>
            <a:off x="685800" y="1407625"/>
            <a:ext cx="7924800" cy="40788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000" b="1">
                <a:latin typeface="Arial"/>
                <a:ea typeface="Arial"/>
                <a:cs typeface="Arial"/>
                <a:sym typeface="Arial"/>
              </a:rPr>
              <a:t>3.</a:t>
            </a:r>
            <a:endParaRPr sz="3000" b="1">
              <a:latin typeface="Arial"/>
              <a:ea typeface="Arial"/>
              <a:cs typeface="Arial"/>
              <a:sym typeface="Arial"/>
            </a:endParaRPr>
          </a:p>
          <a:p>
            <a:pPr marL="0" lvl="0" indent="0" algn="ctr" rtl="0">
              <a:lnSpc>
                <a:spcPct val="115000"/>
              </a:lnSpc>
              <a:spcBef>
                <a:spcPts val="0"/>
              </a:spcBef>
              <a:spcAft>
                <a:spcPts val="0"/>
              </a:spcAft>
              <a:buNone/>
            </a:pPr>
            <a:r>
              <a:rPr lang="en-US" sz="2400">
                <a:latin typeface="Arial"/>
                <a:ea typeface="Arial"/>
                <a:cs typeface="Arial"/>
                <a:sym typeface="Arial"/>
              </a:rPr>
              <a:t>Healthy school employees — </a:t>
            </a:r>
            <a:endParaRPr sz="2400">
              <a:latin typeface="Arial"/>
              <a:ea typeface="Arial"/>
              <a:cs typeface="Arial"/>
              <a:sym typeface="Arial"/>
            </a:endParaRPr>
          </a:p>
          <a:p>
            <a:pPr marL="0" lvl="0" indent="0" algn="ctr" rtl="0">
              <a:lnSpc>
                <a:spcPct val="115000"/>
              </a:lnSpc>
              <a:spcBef>
                <a:spcPts val="0"/>
              </a:spcBef>
              <a:spcAft>
                <a:spcPts val="0"/>
              </a:spcAft>
              <a:buNone/>
            </a:pPr>
            <a:r>
              <a:rPr lang="en-US" sz="2400">
                <a:latin typeface="Arial"/>
                <a:ea typeface="Arial"/>
                <a:cs typeface="Arial"/>
                <a:sym typeface="Arial"/>
              </a:rPr>
              <a:t>including teachers, administrators, bus drivers, cafeteria and custodial staff, and contractors — </a:t>
            </a:r>
            <a:endParaRPr sz="2400">
              <a:latin typeface="Arial"/>
              <a:ea typeface="Arial"/>
              <a:cs typeface="Arial"/>
              <a:sym typeface="Arial"/>
            </a:endParaRPr>
          </a:p>
          <a:p>
            <a:pPr marL="0" lvl="0" indent="0" algn="ctr" rtl="0">
              <a:lnSpc>
                <a:spcPct val="115000"/>
              </a:lnSpc>
              <a:spcBef>
                <a:spcPts val="0"/>
              </a:spcBef>
              <a:spcAft>
                <a:spcPts val="0"/>
              </a:spcAft>
              <a:buNone/>
            </a:pPr>
            <a:r>
              <a:rPr lang="en-US" sz="2400">
                <a:solidFill>
                  <a:srgbClr val="F1C232"/>
                </a:solidFill>
                <a:latin typeface="Arial"/>
                <a:ea typeface="Arial"/>
                <a:cs typeface="Arial"/>
                <a:sym typeface="Arial"/>
              </a:rPr>
              <a:t>are more productive </a:t>
            </a:r>
            <a:r>
              <a:rPr lang="en-US" sz="2400">
                <a:latin typeface="Arial"/>
                <a:ea typeface="Arial"/>
                <a:cs typeface="Arial"/>
                <a:sym typeface="Arial"/>
              </a:rPr>
              <a:t>and </a:t>
            </a:r>
            <a:r>
              <a:rPr lang="en-US" sz="2400">
                <a:solidFill>
                  <a:srgbClr val="F1C232"/>
                </a:solidFill>
                <a:latin typeface="Arial"/>
                <a:ea typeface="Arial"/>
                <a:cs typeface="Arial"/>
                <a:sym typeface="Arial"/>
              </a:rPr>
              <a:t>less likely to be absent</a:t>
            </a:r>
            <a:r>
              <a:rPr lang="en-US" sz="2400">
                <a:latin typeface="Arial"/>
                <a:ea typeface="Arial"/>
                <a:cs typeface="Arial"/>
                <a:sym typeface="Arial"/>
              </a:rPr>
              <a:t>. </a:t>
            </a:r>
            <a:endParaRPr sz="2400">
              <a:latin typeface="Arial"/>
              <a:ea typeface="Arial"/>
              <a:cs typeface="Arial"/>
              <a:sym typeface="Arial"/>
            </a:endParaRPr>
          </a:p>
          <a:p>
            <a:pPr marL="0" lvl="0" indent="0" rtl="0">
              <a:lnSpc>
                <a:spcPct val="115000"/>
              </a:lnSpc>
              <a:spcBef>
                <a:spcPts val="0"/>
              </a:spcBef>
              <a:spcAft>
                <a:spcPts val="0"/>
              </a:spcAft>
              <a:buNone/>
            </a:pPr>
            <a:endParaRPr sz="2400">
              <a:latin typeface="Arial"/>
              <a:ea typeface="Arial"/>
              <a:cs typeface="Arial"/>
              <a:sym typeface="Arial"/>
            </a:endParaRPr>
          </a:p>
          <a:p>
            <a:pPr marL="0" lvl="0" indent="0" rtl="0">
              <a:lnSpc>
                <a:spcPct val="115000"/>
              </a:lnSpc>
              <a:spcBef>
                <a:spcPts val="0"/>
              </a:spcBef>
              <a:spcAft>
                <a:spcPts val="0"/>
              </a:spcAft>
              <a:buNone/>
            </a:pPr>
            <a:r>
              <a:rPr lang="en-US" sz="2400">
                <a:latin typeface="Arial"/>
                <a:ea typeface="Arial"/>
                <a:cs typeface="Arial"/>
                <a:sym typeface="Arial"/>
              </a:rPr>
              <a:t>They </a:t>
            </a:r>
            <a:r>
              <a:rPr lang="en-US" sz="2400">
                <a:solidFill>
                  <a:srgbClr val="009CDB"/>
                </a:solidFill>
                <a:latin typeface="Arial"/>
                <a:ea typeface="Arial"/>
                <a:cs typeface="Arial"/>
                <a:sym typeface="Arial"/>
              </a:rPr>
              <a:t>serve as powerful role models</a:t>
            </a:r>
            <a:r>
              <a:rPr lang="en-US" sz="2400">
                <a:latin typeface="Arial"/>
                <a:ea typeface="Arial"/>
                <a:cs typeface="Arial"/>
                <a:sym typeface="Arial"/>
              </a:rPr>
              <a:t> for students and may increase their attention to students’ health (CDC, 2015).</a:t>
            </a:r>
            <a:endParaRPr sz="2400">
              <a:latin typeface="Arial"/>
              <a:ea typeface="Arial"/>
              <a:cs typeface="Arial"/>
              <a:sym typeface="Arial"/>
            </a:endParaRPr>
          </a:p>
          <a:p>
            <a:pPr marL="457200" lvl="0" indent="-228600" rtl="0">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spcBef>
                <a:spcPts val="12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body" idx="2"/>
          </p:nvPr>
        </p:nvSpPr>
        <p:spPr>
          <a:xfrm>
            <a:off x="609600" y="1283025"/>
            <a:ext cx="7924800" cy="37521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000" b="1">
                <a:latin typeface="Calibri"/>
                <a:ea typeface="Calibri"/>
                <a:cs typeface="Calibri"/>
                <a:sym typeface="Calibri"/>
              </a:rPr>
              <a:t>4.</a:t>
            </a:r>
            <a:endParaRPr sz="3000" b="1">
              <a:latin typeface="Calibri"/>
              <a:ea typeface="Calibri"/>
              <a:cs typeface="Calibri"/>
              <a:sym typeface="Calibri"/>
            </a:endParaRPr>
          </a:p>
          <a:p>
            <a:pPr marL="0" lvl="0" indent="0" rtl="0">
              <a:lnSpc>
                <a:spcPct val="115000"/>
              </a:lnSpc>
              <a:spcBef>
                <a:spcPts val="0"/>
              </a:spcBef>
              <a:spcAft>
                <a:spcPts val="0"/>
              </a:spcAft>
              <a:buNone/>
            </a:pPr>
            <a:r>
              <a:rPr lang="en-US" sz="2400">
                <a:latin typeface="Calibri"/>
                <a:ea typeface="Calibri"/>
                <a:cs typeface="Calibri"/>
                <a:sym typeface="Calibri"/>
              </a:rPr>
              <a:t>School-based employee wellness programs </a:t>
            </a:r>
            <a:r>
              <a:rPr lang="en-US" sz="2400" b="1">
                <a:solidFill>
                  <a:srgbClr val="009CDB"/>
                </a:solidFill>
                <a:latin typeface="Calibri"/>
                <a:ea typeface="Calibri"/>
                <a:cs typeface="Calibri"/>
                <a:sym typeface="Calibri"/>
              </a:rPr>
              <a:t>have the ability to improve the health </a:t>
            </a:r>
            <a:r>
              <a:rPr lang="en-US" sz="2400">
                <a:latin typeface="Calibri"/>
                <a:ea typeface="Calibri"/>
                <a:cs typeface="Calibri"/>
                <a:sym typeface="Calibri"/>
              </a:rPr>
              <a:t>of the estimated 7.2 million faculty and staff employed by elementary and secondary schools in the United States (U.S.). This would save funds that could then be reallocated to other needs (Snyder &amp; Dillow, 2011). </a:t>
            </a:r>
            <a:endParaRPr sz="2400">
              <a:latin typeface="Calibri"/>
              <a:ea typeface="Calibri"/>
              <a:cs typeface="Calibri"/>
              <a:sym typeface="Calibri"/>
            </a:endParaRPr>
          </a:p>
          <a:p>
            <a:pPr marL="0" lvl="0" indent="0">
              <a:spcBef>
                <a:spcPts val="12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body" idx="2"/>
          </p:nvPr>
        </p:nvSpPr>
        <p:spPr>
          <a:xfrm>
            <a:off x="609600" y="1235200"/>
            <a:ext cx="7924800" cy="39306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000" b="1">
                <a:latin typeface="Calibri"/>
                <a:ea typeface="Calibri"/>
                <a:cs typeface="Calibri"/>
                <a:sym typeface="Calibri"/>
              </a:rPr>
              <a:t>5.</a:t>
            </a:r>
            <a:endParaRPr sz="3000" b="1">
              <a:latin typeface="Calibri"/>
              <a:ea typeface="Calibri"/>
              <a:cs typeface="Calibri"/>
              <a:sym typeface="Calibri"/>
            </a:endParaRPr>
          </a:p>
          <a:p>
            <a:pPr marL="0" lvl="0" indent="0" algn="ctr" rtl="0">
              <a:lnSpc>
                <a:spcPct val="115000"/>
              </a:lnSpc>
              <a:spcBef>
                <a:spcPts val="0"/>
              </a:spcBef>
              <a:spcAft>
                <a:spcPts val="0"/>
              </a:spcAft>
              <a:buNone/>
            </a:pPr>
            <a:r>
              <a:rPr lang="en-US" sz="3000">
                <a:latin typeface="Calibri"/>
                <a:ea typeface="Calibri"/>
                <a:cs typeface="Calibri"/>
                <a:sym typeface="Calibri"/>
              </a:rPr>
              <a:t>Employee wellness programs are </a:t>
            </a:r>
            <a:endParaRPr sz="3000">
              <a:latin typeface="Calibri"/>
              <a:ea typeface="Calibri"/>
              <a:cs typeface="Calibri"/>
              <a:sym typeface="Calibri"/>
            </a:endParaRPr>
          </a:p>
          <a:p>
            <a:pPr marL="0" lvl="0" indent="0" algn="ctr" rtl="0">
              <a:lnSpc>
                <a:spcPct val="115000"/>
              </a:lnSpc>
              <a:spcBef>
                <a:spcPts val="0"/>
              </a:spcBef>
              <a:spcAft>
                <a:spcPts val="0"/>
              </a:spcAft>
              <a:buNone/>
            </a:pPr>
            <a:r>
              <a:rPr lang="en-US" sz="3000" b="1">
                <a:solidFill>
                  <a:srgbClr val="009CDB"/>
                </a:solidFill>
                <a:latin typeface="Calibri"/>
                <a:ea typeface="Calibri"/>
                <a:cs typeface="Calibri"/>
                <a:sym typeface="Calibri"/>
              </a:rPr>
              <a:t>effective at reducing healthcare costs and </a:t>
            </a:r>
            <a:endParaRPr sz="3000" b="1">
              <a:solidFill>
                <a:srgbClr val="009CDB"/>
              </a:solidFill>
              <a:latin typeface="Calibri"/>
              <a:ea typeface="Calibri"/>
              <a:cs typeface="Calibri"/>
              <a:sym typeface="Calibri"/>
            </a:endParaRPr>
          </a:p>
          <a:p>
            <a:pPr marL="0" lvl="0" indent="0" algn="ctr" rtl="0">
              <a:lnSpc>
                <a:spcPct val="115000"/>
              </a:lnSpc>
              <a:spcBef>
                <a:spcPts val="0"/>
              </a:spcBef>
              <a:spcAft>
                <a:spcPts val="0"/>
              </a:spcAft>
              <a:buNone/>
            </a:pPr>
            <a:r>
              <a:rPr lang="en-US" sz="3000" b="1">
                <a:solidFill>
                  <a:srgbClr val="009CDB"/>
                </a:solidFill>
                <a:latin typeface="Calibri"/>
                <a:ea typeface="Calibri"/>
                <a:cs typeface="Calibri"/>
                <a:sym typeface="Calibri"/>
              </a:rPr>
              <a:t>increasing productivity</a:t>
            </a:r>
            <a:r>
              <a:rPr lang="en-US" sz="3000">
                <a:latin typeface="Calibri"/>
                <a:ea typeface="Calibri"/>
                <a:cs typeface="Calibri"/>
                <a:sym typeface="Calibri"/>
              </a:rPr>
              <a:t> </a:t>
            </a:r>
            <a:endParaRPr sz="3000">
              <a:latin typeface="Calibri"/>
              <a:ea typeface="Calibri"/>
              <a:cs typeface="Calibri"/>
              <a:sym typeface="Calibri"/>
            </a:endParaRPr>
          </a:p>
          <a:p>
            <a:pPr marL="0" lvl="0" indent="0" algn="ctr" rtl="0">
              <a:lnSpc>
                <a:spcPct val="115000"/>
              </a:lnSpc>
              <a:spcBef>
                <a:spcPts val="0"/>
              </a:spcBef>
              <a:spcAft>
                <a:spcPts val="0"/>
              </a:spcAft>
              <a:buNone/>
            </a:pPr>
            <a:r>
              <a:rPr lang="en-US" sz="3000">
                <a:latin typeface="Calibri"/>
                <a:ea typeface="Calibri"/>
                <a:cs typeface="Calibri"/>
                <a:sym typeface="Calibri"/>
              </a:rPr>
              <a:t>within the workplace and produce, </a:t>
            </a:r>
            <a:endParaRPr sz="3000">
              <a:latin typeface="Calibri"/>
              <a:ea typeface="Calibri"/>
              <a:cs typeface="Calibri"/>
              <a:sym typeface="Calibri"/>
            </a:endParaRPr>
          </a:p>
          <a:p>
            <a:pPr marL="0" lvl="0" indent="0" algn="ctr" rtl="0">
              <a:lnSpc>
                <a:spcPct val="115000"/>
              </a:lnSpc>
              <a:spcBef>
                <a:spcPts val="0"/>
              </a:spcBef>
              <a:spcAft>
                <a:spcPts val="0"/>
              </a:spcAft>
              <a:buNone/>
            </a:pPr>
            <a:r>
              <a:rPr lang="en-US" sz="3000">
                <a:latin typeface="Calibri"/>
                <a:ea typeface="Calibri"/>
                <a:cs typeface="Calibri"/>
                <a:sym typeface="Calibri"/>
              </a:rPr>
              <a:t>on average, a $5.81 to $1 return-on-investment ratio (Chapman, 2005; SHPPS, 2012). </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body" idx="2"/>
          </p:nvPr>
        </p:nvSpPr>
        <p:spPr>
          <a:xfrm>
            <a:off x="704475" y="1197799"/>
            <a:ext cx="7924800" cy="34290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000" b="1">
                <a:latin typeface="Calibri"/>
                <a:ea typeface="Calibri"/>
                <a:cs typeface="Calibri"/>
                <a:sym typeface="Calibri"/>
              </a:rPr>
              <a:t>6.</a:t>
            </a:r>
            <a:endParaRPr sz="3000" b="1">
              <a:latin typeface="Calibri"/>
              <a:ea typeface="Calibri"/>
              <a:cs typeface="Calibri"/>
              <a:sym typeface="Calibri"/>
            </a:endParaRPr>
          </a:p>
          <a:p>
            <a:pPr marL="0" lvl="0" indent="0" algn="ctr" rtl="0">
              <a:lnSpc>
                <a:spcPct val="115000"/>
              </a:lnSpc>
              <a:spcBef>
                <a:spcPts val="0"/>
              </a:spcBef>
              <a:spcAft>
                <a:spcPts val="0"/>
              </a:spcAft>
              <a:buNone/>
            </a:pPr>
            <a:r>
              <a:rPr lang="en-US" sz="3000">
                <a:latin typeface="Calibri"/>
                <a:ea typeface="Calibri"/>
                <a:cs typeface="Calibri"/>
                <a:sym typeface="Calibri"/>
              </a:rPr>
              <a:t>Population-oriented programs and policies</a:t>
            </a:r>
            <a:endParaRPr sz="3000">
              <a:latin typeface="Calibri"/>
              <a:ea typeface="Calibri"/>
              <a:cs typeface="Calibri"/>
              <a:sym typeface="Calibri"/>
            </a:endParaRPr>
          </a:p>
          <a:p>
            <a:pPr marL="0" lvl="0" indent="0" algn="ctr" rtl="0">
              <a:lnSpc>
                <a:spcPct val="115000"/>
              </a:lnSpc>
              <a:spcBef>
                <a:spcPts val="0"/>
              </a:spcBef>
              <a:spcAft>
                <a:spcPts val="0"/>
              </a:spcAft>
              <a:buNone/>
            </a:pPr>
            <a:r>
              <a:rPr lang="en-US" sz="3000">
                <a:latin typeface="Calibri"/>
                <a:ea typeface="Calibri"/>
                <a:cs typeface="Calibri"/>
                <a:sym typeface="Calibri"/>
              </a:rPr>
              <a:t>that include </a:t>
            </a:r>
            <a:endParaRPr sz="3000">
              <a:latin typeface="Calibri"/>
              <a:ea typeface="Calibri"/>
              <a:cs typeface="Calibri"/>
              <a:sym typeface="Calibri"/>
            </a:endParaRPr>
          </a:p>
          <a:p>
            <a:pPr marL="0" lvl="0" indent="0" algn="ctr" rtl="0">
              <a:lnSpc>
                <a:spcPct val="115000"/>
              </a:lnSpc>
              <a:spcBef>
                <a:spcPts val="0"/>
              </a:spcBef>
              <a:spcAft>
                <a:spcPts val="0"/>
              </a:spcAft>
              <a:buNone/>
            </a:pPr>
            <a:r>
              <a:rPr lang="en-US" sz="3000" b="1">
                <a:solidFill>
                  <a:srgbClr val="009CDB"/>
                </a:solidFill>
                <a:latin typeface="Calibri"/>
                <a:ea typeface="Calibri"/>
                <a:cs typeface="Calibri"/>
                <a:sym typeface="Calibri"/>
              </a:rPr>
              <a:t>preventative versus reactive</a:t>
            </a:r>
            <a:r>
              <a:rPr lang="en-US" sz="3000">
                <a:latin typeface="Calibri"/>
                <a:ea typeface="Calibri"/>
                <a:cs typeface="Calibri"/>
                <a:sym typeface="Calibri"/>
              </a:rPr>
              <a:t> </a:t>
            </a:r>
            <a:endParaRPr sz="3000">
              <a:latin typeface="Calibri"/>
              <a:ea typeface="Calibri"/>
              <a:cs typeface="Calibri"/>
              <a:sym typeface="Calibri"/>
            </a:endParaRPr>
          </a:p>
          <a:p>
            <a:pPr marL="0" lvl="0" indent="0" algn="ctr" rtl="0">
              <a:lnSpc>
                <a:spcPct val="115000"/>
              </a:lnSpc>
              <a:spcBef>
                <a:spcPts val="0"/>
              </a:spcBef>
              <a:spcAft>
                <a:spcPts val="0"/>
              </a:spcAft>
              <a:buNone/>
            </a:pPr>
            <a:r>
              <a:rPr lang="en-US" sz="3000">
                <a:latin typeface="Calibri"/>
                <a:ea typeface="Calibri"/>
                <a:cs typeface="Calibri"/>
                <a:sym typeface="Calibri"/>
              </a:rPr>
              <a:t>employee wellness programs yield, </a:t>
            </a:r>
            <a:endParaRPr sz="3000">
              <a:latin typeface="Calibri"/>
              <a:ea typeface="Calibri"/>
              <a:cs typeface="Calibri"/>
              <a:sym typeface="Calibri"/>
            </a:endParaRPr>
          </a:p>
          <a:p>
            <a:pPr marL="0" lvl="0" indent="0" algn="ctr" rtl="0">
              <a:lnSpc>
                <a:spcPct val="115000"/>
              </a:lnSpc>
              <a:spcBef>
                <a:spcPts val="0"/>
              </a:spcBef>
              <a:spcAft>
                <a:spcPts val="0"/>
              </a:spcAft>
              <a:buNone/>
            </a:pPr>
            <a:r>
              <a:rPr lang="en-US" sz="3000">
                <a:latin typeface="Calibri"/>
                <a:ea typeface="Calibri"/>
                <a:cs typeface="Calibri"/>
                <a:sym typeface="Calibri"/>
              </a:rPr>
              <a:t>on average, a </a:t>
            </a:r>
            <a:r>
              <a:rPr lang="en-US" sz="3000">
                <a:solidFill>
                  <a:srgbClr val="F1C232"/>
                </a:solidFill>
                <a:latin typeface="Calibri"/>
                <a:ea typeface="Calibri"/>
                <a:cs typeface="Calibri"/>
                <a:sym typeface="Calibri"/>
              </a:rPr>
              <a:t>26% reduction in healthcare costs </a:t>
            </a:r>
            <a:r>
              <a:rPr lang="en-US" sz="3000">
                <a:latin typeface="Calibri"/>
                <a:ea typeface="Calibri"/>
                <a:cs typeface="Calibri"/>
                <a:sym typeface="Calibri"/>
              </a:rPr>
              <a:t>(Nash, Reifsnyder, Fabius, Pracilio, 2011). </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609600" y="191850"/>
            <a:ext cx="79248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2200" b="1">
                <a:solidFill>
                  <a:srgbClr val="0070C0"/>
                </a:solidFill>
                <a:latin typeface="Century Gothic"/>
                <a:ea typeface="Century Gothic"/>
                <a:cs typeface="Century Gothic"/>
                <a:sym typeface="Century Gothic"/>
              </a:rPr>
              <a:t>Benefits of Employee School Wellness Programs:</a:t>
            </a:r>
            <a:endParaRPr sz="4600" b="0" i="0" u="none" strike="noStrike" cap="none">
              <a:solidFill>
                <a:srgbClr val="009CDB"/>
              </a:solidFill>
              <a:latin typeface="Franklin Gothic"/>
              <a:ea typeface="Franklin Gothic"/>
              <a:cs typeface="Franklin Gothic"/>
              <a:sym typeface="Franklin Gothic"/>
            </a:endParaRPr>
          </a:p>
        </p:txBody>
      </p:sp>
      <p:sp>
        <p:nvSpPr>
          <p:cNvPr id="101" name="Google Shape;101;p19"/>
          <p:cNvSpPr txBox="1">
            <a:spLocks noGrp="1"/>
          </p:cNvSpPr>
          <p:nvPr>
            <p:ph type="body" idx="2"/>
          </p:nvPr>
        </p:nvSpPr>
        <p:spPr>
          <a:xfrm>
            <a:off x="367975" y="1258650"/>
            <a:ext cx="3886200" cy="4794000"/>
          </a:xfrm>
          <a:prstGeom prst="rect">
            <a:avLst/>
          </a:prstGeom>
          <a:noFill/>
          <a:ln>
            <a:noFill/>
          </a:ln>
        </p:spPr>
        <p:txBody>
          <a:bodyPr spcFirstLastPara="1" wrap="square" lIns="91425" tIns="45700" rIns="91425" bIns="45700" anchor="t" anchorCtr="0">
            <a:noAutofit/>
          </a:bodyPr>
          <a:lstStyle/>
          <a:p>
            <a:pPr marL="231775" lvl="0" indent="-225425" rtl="0">
              <a:spcBef>
                <a:spcPts val="0"/>
              </a:spcBef>
              <a:spcAft>
                <a:spcPts val="0"/>
              </a:spcAft>
              <a:buClr>
                <a:srgbClr val="F1C232"/>
              </a:buClr>
              <a:buSzPts val="1700"/>
              <a:buFont typeface="Noto Sans Symbols"/>
              <a:buChar char="✿"/>
            </a:pPr>
            <a:r>
              <a:rPr lang="en-US" sz="1900" b="1">
                <a:solidFill>
                  <a:srgbClr val="F1C232"/>
                </a:solidFill>
                <a:latin typeface="Century Gothic"/>
                <a:ea typeface="Century Gothic"/>
                <a:cs typeface="Century Gothic"/>
                <a:sym typeface="Century Gothic"/>
              </a:rPr>
              <a:t>Decreased employee absenteeism (and cost for substitutes)</a:t>
            </a:r>
            <a:endParaRPr sz="1900" b="1">
              <a:solidFill>
                <a:srgbClr val="F1C232"/>
              </a:solidFill>
              <a:latin typeface="Century Gothic"/>
              <a:ea typeface="Century Gothic"/>
              <a:cs typeface="Century Gothic"/>
              <a:sym typeface="Century Gothic"/>
            </a:endParaRPr>
          </a:p>
          <a:p>
            <a:pPr marL="231775" lvl="0" indent="-225425" rtl="0">
              <a:spcBef>
                <a:spcPts val="2000"/>
              </a:spcBef>
              <a:spcAft>
                <a:spcPts val="0"/>
              </a:spcAft>
              <a:buClr>
                <a:srgbClr val="F1C232"/>
              </a:buClr>
              <a:buSzPts val="1700"/>
              <a:buFont typeface="Noto Sans Symbols"/>
              <a:buChar char="✿"/>
            </a:pPr>
            <a:r>
              <a:rPr lang="en-US" sz="1900" b="1">
                <a:solidFill>
                  <a:srgbClr val="F1C232"/>
                </a:solidFill>
                <a:latin typeface="Century Gothic"/>
                <a:ea typeface="Century Gothic"/>
                <a:cs typeface="Century Gothic"/>
                <a:sym typeface="Century Gothic"/>
              </a:rPr>
              <a:t>Lower health care and insurance costs</a:t>
            </a:r>
            <a:endParaRPr sz="1700">
              <a:solidFill>
                <a:srgbClr val="F1C232"/>
              </a:solidFill>
              <a:latin typeface="Century Gothic"/>
              <a:ea typeface="Century Gothic"/>
              <a:cs typeface="Century Gothic"/>
              <a:sym typeface="Century Gothic"/>
            </a:endParaRPr>
          </a:p>
          <a:p>
            <a:pPr marL="231775" lvl="0" indent="-225425" rtl="0">
              <a:spcBef>
                <a:spcPts val="2000"/>
              </a:spcBef>
              <a:spcAft>
                <a:spcPts val="0"/>
              </a:spcAft>
              <a:buClr>
                <a:srgbClr val="F1C232"/>
              </a:buClr>
              <a:buSzPts val="1700"/>
              <a:buFont typeface="Noto Sans Symbols"/>
              <a:buChar char="✿"/>
            </a:pPr>
            <a:r>
              <a:rPr lang="en-US" sz="1900" b="1">
                <a:solidFill>
                  <a:srgbClr val="F1C232"/>
                </a:solidFill>
                <a:latin typeface="Century Gothic"/>
                <a:ea typeface="Century Gothic"/>
                <a:cs typeface="Century Gothic"/>
                <a:sym typeface="Century Gothic"/>
              </a:rPr>
              <a:t>Increased employee retention</a:t>
            </a:r>
            <a:endParaRPr sz="1700">
              <a:solidFill>
                <a:srgbClr val="F1C232"/>
              </a:solidFill>
              <a:latin typeface="Century Gothic"/>
              <a:ea typeface="Century Gothic"/>
              <a:cs typeface="Century Gothic"/>
              <a:sym typeface="Century Gothic"/>
            </a:endParaRPr>
          </a:p>
          <a:p>
            <a:pPr marL="231775" lvl="0" indent="-225425" rtl="0">
              <a:spcBef>
                <a:spcPts val="2000"/>
              </a:spcBef>
              <a:spcAft>
                <a:spcPts val="0"/>
              </a:spcAft>
              <a:buClr>
                <a:srgbClr val="F1C232"/>
              </a:buClr>
              <a:buSzPts val="1700"/>
              <a:buFont typeface="Noto Sans Symbols"/>
              <a:buChar char="✿"/>
            </a:pPr>
            <a:r>
              <a:rPr lang="en-US" sz="1900" b="1">
                <a:solidFill>
                  <a:srgbClr val="F1C232"/>
                </a:solidFill>
                <a:latin typeface="Century Gothic"/>
                <a:ea typeface="Century Gothic"/>
                <a:cs typeface="Century Gothic"/>
                <a:sym typeface="Century Gothic"/>
              </a:rPr>
              <a:t>Improved employee morale</a:t>
            </a:r>
            <a:endParaRPr sz="1900" b="1">
              <a:solidFill>
                <a:srgbClr val="F1C232"/>
              </a:solidFill>
              <a:latin typeface="Century Gothic"/>
              <a:ea typeface="Century Gothic"/>
              <a:cs typeface="Century Gothic"/>
              <a:sym typeface="Century Gothic"/>
            </a:endParaRPr>
          </a:p>
          <a:p>
            <a:pPr marL="231775" lvl="0" indent="-238125" rtl="0">
              <a:spcBef>
                <a:spcPts val="2000"/>
              </a:spcBef>
              <a:spcAft>
                <a:spcPts val="0"/>
              </a:spcAft>
              <a:buClr>
                <a:srgbClr val="F1C232"/>
              </a:buClr>
              <a:buSzPts val="1900"/>
              <a:buFont typeface="Century Gothic"/>
              <a:buChar char="✿"/>
            </a:pPr>
            <a:r>
              <a:rPr lang="en-US" sz="1900" b="1">
                <a:solidFill>
                  <a:srgbClr val="F1C232"/>
                </a:solidFill>
                <a:latin typeface="Century Gothic"/>
                <a:ea typeface="Century Gothic"/>
                <a:cs typeface="Century Gothic"/>
                <a:sym typeface="Century Gothic"/>
              </a:rPr>
              <a:t>Increased productivity</a:t>
            </a:r>
            <a:endParaRPr sz="1900" b="1">
              <a:solidFill>
                <a:srgbClr val="F1C232"/>
              </a:solidFill>
              <a:latin typeface="Century Gothic"/>
              <a:ea typeface="Century Gothic"/>
              <a:cs typeface="Century Gothic"/>
              <a:sym typeface="Century Gothic"/>
            </a:endParaRPr>
          </a:p>
          <a:p>
            <a:pPr marL="231775" lvl="0" indent="-238125" rtl="0">
              <a:spcBef>
                <a:spcPts val="2000"/>
              </a:spcBef>
              <a:spcAft>
                <a:spcPts val="0"/>
              </a:spcAft>
              <a:buClr>
                <a:srgbClr val="F1C232"/>
              </a:buClr>
              <a:buSzPts val="1900"/>
              <a:buFont typeface="Century Gothic"/>
              <a:buChar char="✿"/>
            </a:pPr>
            <a:r>
              <a:rPr lang="en-US" sz="2000" b="1">
                <a:solidFill>
                  <a:srgbClr val="F1C232"/>
                </a:solidFill>
                <a:latin typeface="Century Gothic"/>
                <a:ea typeface="Century Gothic"/>
                <a:cs typeface="Century Gothic"/>
                <a:sym typeface="Century Gothic"/>
              </a:rPr>
              <a:t>Increased motivation to practice healthy behaviors</a:t>
            </a:r>
            <a:endParaRPr sz="1900" b="1">
              <a:solidFill>
                <a:srgbClr val="F1C232"/>
              </a:solidFill>
              <a:latin typeface="Century Gothic"/>
              <a:ea typeface="Century Gothic"/>
              <a:cs typeface="Century Gothic"/>
              <a:sym typeface="Century Gothic"/>
            </a:endParaRPr>
          </a:p>
          <a:p>
            <a:pPr marL="0" lvl="0" indent="0" rtl="0">
              <a:spcBef>
                <a:spcPts val="2000"/>
              </a:spcBef>
              <a:spcAft>
                <a:spcPts val="0"/>
              </a:spcAft>
              <a:buNone/>
            </a:pPr>
            <a:endParaRPr sz="1700">
              <a:solidFill>
                <a:srgbClr val="F1C232"/>
              </a:solidFill>
              <a:latin typeface="Century Gothic"/>
              <a:ea typeface="Century Gothic"/>
              <a:cs typeface="Century Gothic"/>
              <a:sym typeface="Century Gothic"/>
            </a:endParaRPr>
          </a:p>
          <a:p>
            <a:pPr marL="0" lvl="0" indent="0" rtl="0">
              <a:spcBef>
                <a:spcPts val="2000"/>
              </a:spcBef>
              <a:spcAft>
                <a:spcPts val="0"/>
              </a:spcAft>
              <a:buNone/>
            </a:pPr>
            <a:endParaRPr sz="2500">
              <a:solidFill>
                <a:srgbClr val="F1C232"/>
              </a:solidFill>
            </a:endParaRPr>
          </a:p>
        </p:txBody>
      </p:sp>
      <p:sp>
        <p:nvSpPr>
          <p:cNvPr id="102" name="Google Shape;102;p19"/>
          <p:cNvSpPr txBox="1"/>
          <p:nvPr/>
        </p:nvSpPr>
        <p:spPr>
          <a:xfrm>
            <a:off x="4711375" y="1428000"/>
            <a:ext cx="4037700" cy="3510300"/>
          </a:xfrm>
          <a:prstGeom prst="rect">
            <a:avLst/>
          </a:prstGeom>
          <a:noFill/>
          <a:ln>
            <a:noFill/>
          </a:ln>
        </p:spPr>
        <p:txBody>
          <a:bodyPr spcFirstLastPara="1" wrap="square" lIns="91425" tIns="91425" rIns="91425" bIns="91425" anchor="ctr" anchorCtr="0">
            <a:noAutofit/>
          </a:bodyPr>
          <a:lstStyle/>
          <a:p>
            <a:pPr marL="231775" lvl="0" indent="-231775" rtl="0">
              <a:spcBef>
                <a:spcPts val="0"/>
              </a:spcBef>
              <a:spcAft>
                <a:spcPts val="0"/>
              </a:spcAft>
              <a:buClr>
                <a:srgbClr val="F1C232"/>
              </a:buClr>
              <a:buSzPts val="1800"/>
              <a:buFont typeface="Noto Sans Symbols"/>
              <a:buChar char="✿"/>
            </a:pPr>
            <a:r>
              <a:rPr lang="en-US" sz="2000" b="1">
                <a:solidFill>
                  <a:srgbClr val="F1C232"/>
                </a:solidFill>
                <a:latin typeface="Century Gothic"/>
                <a:ea typeface="Century Gothic"/>
                <a:cs typeface="Century Gothic"/>
                <a:sym typeface="Century Gothic"/>
              </a:rPr>
              <a:t>Increased motivation to teach about health and wellness</a:t>
            </a:r>
            <a:endParaRPr sz="2000" b="1">
              <a:solidFill>
                <a:srgbClr val="F1C232"/>
              </a:solidFill>
              <a:latin typeface="Century Gothic"/>
              <a:ea typeface="Century Gothic"/>
              <a:cs typeface="Century Gothic"/>
              <a:sym typeface="Century Gothic"/>
            </a:endParaRPr>
          </a:p>
          <a:p>
            <a:pPr marL="231775" lvl="0" indent="-231775" rtl="0">
              <a:spcBef>
                <a:spcPts val="2000"/>
              </a:spcBef>
              <a:spcAft>
                <a:spcPts val="0"/>
              </a:spcAft>
              <a:buClr>
                <a:srgbClr val="F1C232"/>
              </a:buClr>
              <a:buSzPts val="1800"/>
              <a:buFont typeface="Noto Sans Symbols"/>
              <a:buChar char="✿"/>
            </a:pPr>
            <a:r>
              <a:rPr lang="en-US" sz="2000" b="1">
                <a:solidFill>
                  <a:srgbClr val="F1C232"/>
                </a:solidFill>
                <a:latin typeface="Century Gothic"/>
                <a:ea typeface="Century Gothic"/>
                <a:cs typeface="Century Gothic"/>
                <a:sym typeface="Century Gothic"/>
              </a:rPr>
              <a:t>Healthy role models for students</a:t>
            </a:r>
            <a:endParaRPr sz="2000" b="1">
              <a:solidFill>
                <a:srgbClr val="F1C232"/>
              </a:solidFill>
              <a:latin typeface="Century Gothic"/>
              <a:ea typeface="Century Gothic"/>
              <a:cs typeface="Century Gothic"/>
              <a:sym typeface="Century Gothic"/>
            </a:endParaRPr>
          </a:p>
          <a:p>
            <a:pPr marL="0" lvl="0" indent="0" rtl="0">
              <a:spcBef>
                <a:spcPts val="0"/>
              </a:spcBef>
              <a:spcAft>
                <a:spcPts val="0"/>
              </a:spcAft>
              <a:buNone/>
            </a:pPr>
            <a:endParaRPr sz="2000" b="1">
              <a:solidFill>
                <a:srgbClr val="F1C232"/>
              </a:solidFill>
              <a:latin typeface="Century Gothic"/>
              <a:ea typeface="Century Gothic"/>
              <a:cs typeface="Century Gothic"/>
              <a:sym typeface="Century Gothic"/>
            </a:endParaRPr>
          </a:p>
          <a:p>
            <a:pPr marL="231775" lvl="0" indent="-231775" rtl="0">
              <a:spcBef>
                <a:spcPts val="0"/>
              </a:spcBef>
              <a:spcAft>
                <a:spcPts val="0"/>
              </a:spcAft>
              <a:buClr>
                <a:srgbClr val="F1C232"/>
              </a:buClr>
              <a:buSzPts val="1800"/>
              <a:buFont typeface="Noto Sans Symbols"/>
              <a:buChar char="✿"/>
            </a:pPr>
            <a:r>
              <a:rPr lang="en-US" sz="2000" b="1">
                <a:solidFill>
                  <a:srgbClr val="F1C232"/>
                </a:solidFill>
                <a:latin typeface="Century Gothic"/>
                <a:ea typeface="Century Gothic"/>
                <a:cs typeface="Century Gothic"/>
                <a:sym typeface="Century Gothic"/>
              </a:rPr>
              <a:t>Positive community image</a:t>
            </a:r>
            <a:endParaRPr sz="2000" b="1">
              <a:solidFill>
                <a:srgbClr val="F1C232"/>
              </a:solidFill>
              <a:latin typeface="Century Gothic"/>
              <a:ea typeface="Century Gothic"/>
              <a:cs typeface="Century Gothic"/>
              <a:sym typeface="Century Gothic"/>
            </a:endParaRPr>
          </a:p>
          <a:p>
            <a:pPr marL="0" lvl="0" indent="0" rtl="0">
              <a:spcBef>
                <a:spcPts val="0"/>
              </a:spcBef>
              <a:spcAft>
                <a:spcPts val="0"/>
              </a:spcAft>
              <a:buNone/>
            </a:pPr>
            <a:endParaRPr sz="2000" b="1">
              <a:solidFill>
                <a:srgbClr val="F1C232"/>
              </a:solidFill>
              <a:latin typeface="Century Gothic"/>
              <a:ea typeface="Century Gothic"/>
              <a:cs typeface="Century Gothic"/>
              <a:sym typeface="Century Gothic"/>
            </a:endParaRPr>
          </a:p>
          <a:p>
            <a:pPr marL="231775" lvl="0" indent="-231775" rtl="0">
              <a:spcBef>
                <a:spcPts val="0"/>
              </a:spcBef>
              <a:spcAft>
                <a:spcPts val="0"/>
              </a:spcAft>
              <a:buClr>
                <a:srgbClr val="F1C232"/>
              </a:buClr>
              <a:buSzPts val="1800"/>
              <a:buFont typeface="Noto Sans Symbols"/>
              <a:buChar char="✿"/>
            </a:pPr>
            <a:r>
              <a:rPr lang="en-US" sz="2000" b="1">
                <a:solidFill>
                  <a:srgbClr val="F1C232"/>
                </a:solidFill>
                <a:latin typeface="Century Gothic"/>
                <a:ea typeface="Century Gothic"/>
                <a:cs typeface="Century Gothic"/>
                <a:sym typeface="Century Gothic"/>
              </a:rPr>
              <a:t>Attractiveness to prospective employees</a:t>
            </a:r>
            <a:endParaRPr sz="2000" b="1">
              <a:solidFill>
                <a:srgbClr val="F1C232"/>
              </a:solidFill>
              <a:latin typeface="Century Gothic"/>
              <a:ea typeface="Century Gothic"/>
              <a:cs typeface="Century Gothic"/>
              <a:sym typeface="Century Gothic"/>
            </a:endParaRPr>
          </a:p>
          <a:p>
            <a:pPr marL="0" lvl="0" indent="0" rtl="0">
              <a:spcBef>
                <a:spcPts val="2000"/>
              </a:spcBef>
              <a:spcAft>
                <a:spcPts val="0"/>
              </a:spcAft>
              <a:buNone/>
            </a:pPr>
            <a:endParaRPr sz="2000" b="1">
              <a:solidFill>
                <a:srgbClr val="F1C232"/>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685800" y="304800"/>
            <a:ext cx="7924800" cy="1066800"/>
          </a:xfrm>
          <a:prstGeom prst="rect">
            <a:avLst/>
          </a:prstGeom>
        </p:spPr>
        <p:txBody>
          <a:bodyPr spcFirstLastPara="1" wrap="square" lIns="91425" tIns="45700" rIns="91425" bIns="45700" anchor="ctr" anchorCtr="0">
            <a:noAutofit/>
          </a:bodyPr>
          <a:lstStyle/>
          <a:p>
            <a:pPr marL="0" lvl="0" indent="0" algn="ctr">
              <a:spcBef>
                <a:spcPts val="0"/>
              </a:spcBef>
              <a:spcAft>
                <a:spcPts val="0"/>
              </a:spcAft>
              <a:buNone/>
            </a:pPr>
            <a:r>
              <a:rPr lang="en-US" b="1"/>
              <a:t>Policy Recommendations</a:t>
            </a:r>
            <a:endParaRPr b="1"/>
          </a:p>
        </p:txBody>
      </p:sp>
      <p:sp>
        <p:nvSpPr>
          <p:cNvPr id="108" name="Google Shape;108;p20"/>
          <p:cNvSpPr txBox="1">
            <a:spLocks noGrp="1"/>
          </p:cNvSpPr>
          <p:nvPr>
            <p:ph type="body" idx="2"/>
          </p:nvPr>
        </p:nvSpPr>
        <p:spPr>
          <a:xfrm>
            <a:off x="685800" y="1580600"/>
            <a:ext cx="7924800" cy="3905700"/>
          </a:xfrm>
          <a:prstGeom prst="rect">
            <a:avLst/>
          </a:prstGeom>
        </p:spPr>
        <p:txBody>
          <a:bodyPr spcFirstLastPara="1" wrap="square" lIns="91425" tIns="45700" rIns="91425" bIns="45700" anchor="t" anchorCtr="0">
            <a:noAutofit/>
          </a:bodyPr>
          <a:lstStyle/>
          <a:p>
            <a:pPr marL="457200" lvl="0" indent="-393700" rtl="0">
              <a:spcBef>
                <a:spcPts val="1200"/>
              </a:spcBef>
              <a:spcAft>
                <a:spcPts val="0"/>
              </a:spcAft>
              <a:buSzPts val="2600"/>
              <a:buAutoNum type="arabicPeriod"/>
            </a:pPr>
            <a:r>
              <a:rPr lang="en-US" dirty="0"/>
              <a:t>Key component in the school mission statement and strategic plan</a:t>
            </a:r>
            <a:br>
              <a:rPr lang="en-US" dirty="0"/>
            </a:br>
            <a:endParaRPr lang="en-US" dirty="0"/>
          </a:p>
          <a:p>
            <a:pPr marL="457200" lvl="0" indent="-393700" rtl="0">
              <a:spcBef>
                <a:spcPts val="1200"/>
              </a:spcBef>
              <a:spcAft>
                <a:spcPts val="0"/>
              </a:spcAft>
              <a:buSzPts val="2600"/>
              <a:buAutoNum type="arabicPeriod"/>
            </a:pPr>
            <a:r>
              <a:rPr lang="en-US" dirty="0"/>
              <a:t>School improvement plan</a:t>
            </a:r>
            <a:endParaRPr dirty="0"/>
          </a:p>
          <a:p>
            <a:pPr marL="914400" lvl="0" indent="-393700" rtl="0">
              <a:spcBef>
                <a:spcPts val="0"/>
              </a:spcBef>
              <a:spcAft>
                <a:spcPts val="0"/>
              </a:spcAft>
              <a:buSzPts val="2600"/>
              <a:buChar char="•"/>
            </a:pPr>
            <a:r>
              <a:rPr lang="en-US" dirty="0"/>
              <a:t>School-based employee wellness program is a key component</a:t>
            </a:r>
            <a:endParaRPr dirty="0"/>
          </a:p>
          <a:p>
            <a:pPr marL="914400" lvl="0" indent="-393700" rtl="0">
              <a:spcBef>
                <a:spcPts val="0"/>
              </a:spcBef>
              <a:spcAft>
                <a:spcPts val="0"/>
              </a:spcAft>
              <a:buSzPts val="2600"/>
              <a:buChar char="•"/>
            </a:pPr>
            <a:r>
              <a:rPr lang="en-US" dirty="0"/>
              <a:t>Goals</a:t>
            </a:r>
            <a:endParaRPr dirty="0"/>
          </a:p>
          <a:p>
            <a:pPr marL="914400" lvl="0" indent="-393700" rtl="0">
              <a:spcBef>
                <a:spcPts val="0"/>
              </a:spcBef>
              <a:spcAft>
                <a:spcPts val="0"/>
              </a:spcAft>
              <a:buSzPts val="2600"/>
              <a:buChar char="•"/>
            </a:pPr>
            <a:r>
              <a:rPr lang="en-US" dirty="0"/>
              <a:t>Supported action plans</a:t>
            </a:r>
            <a:endParaRPr dirty="0"/>
          </a:p>
          <a:p>
            <a:pPr marL="914400" lvl="0" indent="-393700" rtl="0">
              <a:spcBef>
                <a:spcPts val="0"/>
              </a:spcBef>
              <a:spcAft>
                <a:spcPts val="0"/>
              </a:spcAft>
              <a:buSzPts val="2600"/>
              <a:buChar char="•"/>
            </a:pPr>
            <a:r>
              <a:rPr lang="en-US" dirty="0"/>
              <a:t>Accountability measures</a:t>
            </a:r>
            <a:endParaRPr dirty="0"/>
          </a:p>
          <a:p>
            <a:pPr marL="0" lvl="0" indent="0" rtl="0">
              <a:spcBef>
                <a:spcPts val="120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body" idx="2"/>
          </p:nvPr>
        </p:nvSpPr>
        <p:spPr>
          <a:xfrm>
            <a:off x="920525" y="764800"/>
            <a:ext cx="8223600" cy="4739700"/>
          </a:xfrm>
          <a:prstGeom prst="rect">
            <a:avLst/>
          </a:prstGeom>
        </p:spPr>
        <p:txBody>
          <a:bodyPr spcFirstLastPara="1" wrap="square" lIns="91425" tIns="45700" rIns="91425" bIns="45700" anchor="t" anchorCtr="0">
            <a:noAutofit/>
          </a:bodyPr>
          <a:lstStyle/>
          <a:p>
            <a:pPr marL="0" lvl="0" indent="0">
              <a:spcBef>
                <a:spcPts val="1200"/>
              </a:spcBef>
              <a:spcAft>
                <a:spcPts val="0"/>
              </a:spcAft>
              <a:buNone/>
            </a:pPr>
            <a:r>
              <a:rPr lang="en-US"/>
              <a:t>3. Professional Development</a:t>
            </a:r>
            <a:endParaRPr/>
          </a:p>
          <a:p>
            <a:pPr marL="0" lvl="0" indent="0">
              <a:spcBef>
                <a:spcPts val="1200"/>
              </a:spcBef>
              <a:spcAft>
                <a:spcPts val="0"/>
              </a:spcAft>
              <a:buClr>
                <a:schemeClr val="dk1"/>
              </a:buClr>
              <a:buSzPts val="1100"/>
              <a:buFont typeface="Arial"/>
              <a:buNone/>
            </a:pPr>
            <a:endParaRPr/>
          </a:p>
          <a:p>
            <a:pPr marL="0" lvl="0" indent="0">
              <a:spcBef>
                <a:spcPts val="1200"/>
              </a:spcBef>
              <a:spcAft>
                <a:spcPts val="0"/>
              </a:spcAft>
              <a:buNone/>
            </a:pPr>
            <a:r>
              <a:rPr lang="en-US"/>
              <a:t>4. External constituents - families, community, health      insurance, hospitals, etc.</a:t>
            </a:r>
            <a:endParaRPr/>
          </a:p>
          <a:p>
            <a:pPr marL="0" lvl="0" indent="0">
              <a:spcBef>
                <a:spcPts val="1200"/>
              </a:spcBef>
              <a:spcAft>
                <a:spcPts val="0"/>
              </a:spcAft>
              <a:buNone/>
            </a:pPr>
            <a:endParaRPr/>
          </a:p>
          <a:p>
            <a:pPr marL="0" lvl="0" indent="0">
              <a:spcBef>
                <a:spcPts val="1200"/>
              </a:spcBef>
              <a:spcAft>
                <a:spcPts val="0"/>
              </a:spcAft>
              <a:buNone/>
            </a:pPr>
            <a:r>
              <a:rPr lang="en-US"/>
              <a:t>5. School leaders</a:t>
            </a:r>
            <a:endParaRPr/>
          </a:p>
          <a:p>
            <a:pPr marL="0" lvl="0" indent="0">
              <a:spcBef>
                <a:spcPts val="1200"/>
              </a:spcBef>
              <a:spcAft>
                <a:spcPts val="0"/>
              </a:spcAft>
              <a:buNone/>
            </a:pPr>
            <a:endParaRPr/>
          </a:p>
          <a:p>
            <a:pPr marL="0" lvl="0" indent="0">
              <a:spcBef>
                <a:spcPts val="1200"/>
              </a:spcBef>
              <a:spcAft>
                <a:spcPts val="0"/>
              </a:spcAft>
              <a:buNone/>
            </a:pPr>
            <a:r>
              <a:rPr lang="en-US"/>
              <a:t>6. Assessments</a:t>
            </a:r>
            <a:endParaRPr/>
          </a:p>
          <a:p>
            <a:pPr marL="0" lvl="0" indent="0">
              <a:spcBef>
                <a:spcPts val="12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685800" y="304800"/>
            <a:ext cx="7924800" cy="1066800"/>
          </a:xfrm>
          <a:prstGeom prst="rect">
            <a:avLst/>
          </a:prstGeom>
        </p:spPr>
        <p:txBody>
          <a:bodyPr spcFirstLastPara="1" wrap="square" lIns="91425" tIns="45700" rIns="91425" bIns="45700" anchor="ctr" anchorCtr="0">
            <a:noAutofit/>
          </a:bodyPr>
          <a:lstStyle/>
          <a:p>
            <a:pPr marL="0" lvl="0" indent="0" algn="ctr">
              <a:spcBef>
                <a:spcPts val="0"/>
              </a:spcBef>
              <a:spcAft>
                <a:spcPts val="0"/>
              </a:spcAft>
              <a:buNone/>
            </a:pPr>
            <a:r>
              <a:rPr lang="en-US" b="1"/>
              <a:t>Supporting Implementation</a:t>
            </a:r>
            <a:endParaRPr b="1"/>
          </a:p>
        </p:txBody>
      </p:sp>
      <p:sp>
        <p:nvSpPr>
          <p:cNvPr id="119" name="Google Shape;119;p22"/>
          <p:cNvSpPr txBox="1">
            <a:spLocks noGrp="1"/>
          </p:cNvSpPr>
          <p:nvPr>
            <p:ph type="body" idx="2"/>
          </p:nvPr>
        </p:nvSpPr>
        <p:spPr>
          <a:xfrm>
            <a:off x="1371600" y="1588200"/>
            <a:ext cx="7239000" cy="3880200"/>
          </a:xfrm>
          <a:prstGeom prst="rect">
            <a:avLst/>
          </a:prstGeom>
        </p:spPr>
        <p:txBody>
          <a:bodyPr spcFirstLastPara="1" wrap="square" lIns="91425" tIns="45700" rIns="91425" bIns="45700" anchor="t" anchorCtr="0">
            <a:noAutofit/>
          </a:bodyPr>
          <a:lstStyle/>
          <a:p>
            <a:pPr marL="457200" lvl="0" indent="-381000" rtl="0">
              <a:spcBef>
                <a:spcPts val="600"/>
              </a:spcBef>
              <a:spcAft>
                <a:spcPts val="1000"/>
              </a:spcAft>
              <a:buSzPts val="2400"/>
              <a:buAutoNum type="arabicPeriod"/>
            </a:pPr>
            <a:r>
              <a:rPr lang="en-US" sz="2400" dirty="0"/>
              <a:t>School Wellness Policy</a:t>
            </a:r>
          </a:p>
          <a:p>
            <a:pPr marL="457200" lvl="0" indent="-381000" rtl="0">
              <a:spcBef>
                <a:spcPts val="600"/>
              </a:spcBef>
              <a:spcAft>
                <a:spcPts val="1000"/>
              </a:spcAft>
              <a:buSzPts val="2400"/>
              <a:buAutoNum type="arabicPeriod"/>
            </a:pPr>
            <a:r>
              <a:rPr lang="en-US" sz="2400" dirty="0"/>
              <a:t>Wellness Committee</a:t>
            </a:r>
          </a:p>
          <a:p>
            <a:pPr marL="457200" lvl="0" indent="-381000" rtl="0">
              <a:spcBef>
                <a:spcPts val="600"/>
              </a:spcBef>
              <a:spcAft>
                <a:spcPts val="1000"/>
              </a:spcAft>
              <a:buSzPts val="2400"/>
              <a:buAutoNum type="arabicPeriod"/>
            </a:pPr>
            <a:r>
              <a:rPr lang="en-US" sz="2400" dirty="0"/>
              <a:t>Staff Involvement</a:t>
            </a:r>
          </a:p>
          <a:p>
            <a:pPr marL="457200" lvl="0" indent="-381000" rtl="0">
              <a:spcBef>
                <a:spcPts val="600"/>
              </a:spcBef>
              <a:spcAft>
                <a:spcPts val="1000"/>
              </a:spcAft>
              <a:buSzPts val="2400"/>
              <a:buAutoNum type="arabicPeriod"/>
            </a:pPr>
            <a:r>
              <a:rPr lang="en-US" sz="2400" dirty="0"/>
              <a:t>Support and resources</a:t>
            </a:r>
          </a:p>
          <a:p>
            <a:pPr marL="457200" lvl="0" indent="-381000" rtl="0">
              <a:spcBef>
                <a:spcPts val="600"/>
              </a:spcBef>
              <a:spcAft>
                <a:spcPts val="1000"/>
              </a:spcAft>
              <a:buSzPts val="2400"/>
              <a:buAutoNum type="arabicPeriod"/>
            </a:pPr>
            <a:r>
              <a:rPr lang="en-US" sz="2400" dirty="0"/>
              <a:t>Collaboration with health insurance</a:t>
            </a:r>
          </a:p>
          <a:p>
            <a:pPr marL="457200" lvl="0" indent="-381000" rtl="0">
              <a:spcBef>
                <a:spcPts val="600"/>
              </a:spcBef>
              <a:spcAft>
                <a:spcPts val="1000"/>
              </a:spcAft>
              <a:buSzPts val="2400"/>
              <a:buAutoNum type="arabicPeriod"/>
            </a:pPr>
            <a:r>
              <a:rPr lang="en-US" sz="2400" dirty="0"/>
              <a:t>Assessments</a:t>
            </a: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685800" y="304800"/>
            <a:ext cx="7924800" cy="1066800"/>
          </a:xfrm>
          <a:prstGeom prst="rect">
            <a:avLst/>
          </a:prstGeom>
        </p:spPr>
        <p:txBody>
          <a:bodyPr spcFirstLastPara="1" wrap="square" lIns="91425" tIns="45700" rIns="91425" bIns="45700" anchor="ctr" anchorCtr="0">
            <a:noAutofit/>
          </a:bodyPr>
          <a:lstStyle/>
          <a:p>
            <a:pPr marL="0" lvl="0" indent="0" algn="ctr">
              <a:spcBef>
                <a:spcPts val="0"/>
              </a:spcBef>
              <a:spcAft>
                <a:spcPts val="0"/>
              </a:spcAft>
              <a:buNone/>
            </a:pPr>
            <a:r>
              <a:rPr lang="en-US" b="1"/>
              <a:t>Tools and Assessments</a:t>
            </a:r>
            <a:endParaRPr b="1"/>
          </a:p>
        </p:txBody>
      </p:sp>
      <p:sp>
        <p:nvSpPr>
          <p:cNvPr id="125" name="Google Shape;125;p23"/>
          <p:cNvSpPr txBox="1">
            <a:spLocks noGrp="1"/>
          </p:cNvSpPr>
          <p:nvPr>
            <p:ph type="body" idx="2"/>
          </p:nvPr>
        </p:nvSpPr>
        <p:spPr>
          <a:xfrm>
            <a:off x="685800" y="1371600"/>
            <a:ext cx="7924800" cy="4644300"/>
          </a:xfrm>
          <a:prstGeom prst="rect">
            <a:avLst/>
          </a:prstGeom>
        </p:spPr>
        <p:txBody>
          <a:bodyPr spcFirstLastPara="1" wrap="square" lIns="91425" tIns="45700" rIns="91425" bIns="45700" anchor="t" anchorCtr="0">
            <a:noAutofit/>
          </a:bodyPr>
          <a:lstStyle/>
          <a:p>
            <a:pPr marL="457200" lvl="0" indent="-419100" rtl="0">
              <a:spcBef>
                <a:spcPts val="1200"/>
              </a:spcBef>
              <a:spcAft>
                <a:spcPts val="0"/>
              </a:spcAft>
              <a:buSzPts val="3000"/>
              <a:buChar char="•"/>
            </a:pPr>
            <a:r>
              <a:rPr lang="en-US" sz="3000"/>
              <a:t>WellSAT Assessment</a:t>
            </a:r>
            <a:endParaRPr sz="3000"/>
          </a:p>
          <a:p>
            <a:pPr marL="0" lvl="0" indent="0" rtl="0">
              <a:spcBef>
                <a:spcPts val="1200"/>
              </a:spcBef>
              <a:spcAft>
                <a:spcPts val="0"/>
              </a:spcAft>
              <a:buNone/>
            </a:pPr>
            <a:endParaRPr sz="3000"/>
          </a:p>
          <a:p>
            <a:pPr marL="457200" lvl="0" indent="-419100" rtl="0">
              <a:spcBef>
                <a:spcPts val="1200"/>
              </a:spcBef>
              <a:spcAft>
                <a:spcPts val="0"/>
              </a:spcAft>
              <a:buSzPts val="3000"/>
              <a:buChar char="•"/>
            </a:pPr>
            <a:r>
              <a:rPr lang="en-US" sz="3000"/>
              <a:t>School Health Index (SHI)</a:t>
            </a:r>
            <a:endParaRPr sz="3000"/>
          </a:p>
          <a:p>
            <a:pPr marL="0" lvl="0" indent="0" rtl="0">
              <a:spcBef>
                <a:spcPts val="1200"/>
              </a:spcBef>
              <a:spcAft>
                <a:spcPts val="0"/>
              </a:spcAft>
              <a:buNone/>
            </a:pPr>
            <a:endParaRPr sz="3000"/>
          </a:p>
          <a:p>
            <a:pPr marL="457200" lvl="0" indent="-419100" rtl="0">
              <a:spcBef>
                <a:spcPts val="1200"/>
              </a:spcBef>
              <a:spcAft>
                <a:spcPts val="0"/>
              </a:spcAft>
              <a:buSzPts val="3000"/>
              <a:buChar char="•"/>
            </a:pPr>
            <a:r>
              <a:rPr lang="en-US" sz="3000"/>
              <a:t>Comprehensive School Climate Survey</a:t>
            </a:r>
            <a:endParaRPr sz="3000"/>
          </a:p>
          <a:p>
            <a:pPr marL="0" lvl="0" indent="0" rtl="0">
              <a:spcBef>
                <a:spcPts val="1200"/>
              </a:spcBef>
              <a:spcAft>
                <a:spcPts val="0"/>
              </a:spcAft>
              <a:buNone/>
            </a:pPr>
            <a:endParaRPr sz="3000"/>
          </a:p>
          <a:p>
            <a:pPr marL="457200" lvl="0" indent="-419100">
              <a:spcBef>
                <a:spcPts val="1200"/>
              </a:spcBef>
              <a:spcAft>
                <a:spcPts val="0"/>
              </a:spcAft>
              <a:buSzPts val="3000"/>
              <a:buChar char="•"/>
            </a:pPr>
            <a:r>
              <a:rPr lang="en-US" sz="3000"/>
              <a:t>Focus Group Discussions</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685800" y="304800"/>
            <a:ext cx="7924800" cy="1066800"/>
          </a:xfrm>
          <a:prstGeom prst="rect">
            <a:avLst/>
          </a:prstGeom>
        </p:spPr>
        <p:txBody>
          <a:bodyPr spcFirstLastPara="1" wrap="square" lIns="91425" tIns="45700" rIns="91425" bIns="45700" anchor="ctr" anchorCtr="0">
            <a:noAutofit/>
          </a:bodyPr>
          <a:lstStyle/>
          <a:p>
            <a:pPr marL="0" lvl="0" indent="0" algn="ctr">
              <a:spcBef>
                <a:spcPts val="0"/>
              </a:spcBef>
              <a:spcAft>
                <a:spcPts val="0"/>
              </a:spcAft>
              <a:buNone/>
            </a:pPr>
            <a:r>
              <a:rPr lang="en-US" b="1"/>
              <a:t>Case Study </a:t>
            </a:r>
            <a:endParaRPr b="1"/>
          </a:p>
        </p:txBody>
      </p:sp>
      <p:sp>
        <p:nvSpPr>
          <p:cNvPr id="131" name="Google Shape;131;p24"/>
          <p:cNvSpPr txBox="1">
            <a:spLocks noGrp="1"/>
          </p:cNvSpPr>
          <p:nvPr>
            <p:ph type="body" idx="2"/>
          </p:nvPr>
        </p:nvSpPr>
        <p:spPr>
          <a:xfrm>
            <a:off x="685800" y="2057399"/>
            <a:ext cx="7924800" cy="3429000"/>
          </a:xfrm>
          <a:prstGeom prst="rect">
            <a:avLst/>
          </a:prstGeom>
        </p:spPr>
        <p:txBody>
          <a:bodyPr spcFirstLastPara="1" wrap="square" lIns="91425" tIns="45700" rIns="91425" bIns="45700" anchor="t" anchorCtr="0">
            <a:noAutofit/>
          </a:bodyPr>
          <a:lstStyle/>
          <a:p>
            <a:pPr marL="0" lvl="0" indent="0">
              <a:spcBef>
                <a:spcPts val="1200"/>
              </a:spcBef>
              <a:spcAft>
                <a:spcPts val="0"/>
              </a:spcAft>
              <a:buNone/>
            </a:pPr>
            <a:r>
              <a:rPr lang="en-US"/>
              <a:t>Preview the </a:t>
            </a:r>
            <a:r>
              <a:rPr lang="en-US" i="1"/>
              <a:t>Link It &amp; Live It </a:t>
            </a:r>
            <a:r>
              <a:rPr lang="en-US"/>
              <a:t>program at Collegiate School, VA:</a:t>
            </a:r>
            <a:endParaRPr/>
          </a:p>
          <a:p>
            <a:pPr marL="0" lvl="0" indent="0">
              <a:spcBef>
                <a:spcPts val="1200"/>
              </a:spcBef>
              <a:spcAft>
                <a:spcPts val="0"/>
              </a:spcAft>
              <a:buNone/>
            </a:pPr>
            <a:endParaRPr/>
          </a:p>
          <a:p>
            <a:pPr marL="0" lvl="0" indent="0">
              <a:spcBef>
                <a:spcPts val="1200"/>
              </a:spcBef>
              <a:spcAft>
                <a:spcPts val="0"/>
              </a:spcAft>
              <a:buNone/>
            </a:pPr>
            <a:r>
              <a:rPr lang="en-US" u="sng">
                <a:solidFill>
                  <a:schemeClr val="hlink"/>
                </a:solidFill>
                <a:hlinkClick r:id="rId3"/>
              </a:rPr>
              <a:t>https://www.youtube.com/watch?v=MYuoo6FxhoE</a:t>
            </a:r>
            <a:endParaRPr/>
          </a:p>
          <a:p>
            <a:pPr marL="0" lvl="0" indent="0">
              <a:spcBef>
                <a:spcPts val="1200"/>
              </a:spcBef>
              <a:spcAft>
                <a:spcPts val="0"/>
              </a:spcAft>
              <a:buNone/>
            </a:pPr>
            <a:endParaRPr/>
          </a:p>
          <a:p>
            <a:pPr marL="0" lvl="0" indent="0">
              <a:spcBef>
                <a:spcPts val="1200"/>
              </a:spcBef>
              <a:spcAft>
                <a:spcPts val="0"/>
              </a:spcAft>
              <a:buNone/>
            </a:pPr>
            <a:endParaRPr/>
          </a:p>
          <a:p>
            <a:pPr marL="0" lvl="0" indent="0">
              <a:spcBef>
                <a:spcPts val="12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685800" y="405438"/>
            <a:ext cx="7924800" cy="109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2400" b="1" dirty="0">
                <a:solidFill>
                  <a:srgbClr val="009CDB"/>
                </a:solidFill>
                <a:latin typeface="Century Gothic"/>
                <a:ea typeface="Century Gothic"/>
                <a:cs typeface="Century Gothic"/>
                <a:sym typeface="Century Gothic"/>
              </a:rPr>
              <a:t>School Wellness – </a:t>
            </a:r>
            <a:endParaRPr sz="2400" b="1" dirty="0">
              <a:solidFill>
                <a:srgbClr val="009CDB"/>
              </a:solidFill>
              <a:latin typeface="Century Gothic"/>
              <a:ea typeface="Century Gothic"/>
              <a:cs typeface="Century Gothic"/>
              <a:sym typeface="Century Gothic"/>
            </a:endParaRPr>
          </a:p>
          <a:p>
            <a:pPr marL="0" lvl="0" indent="0" algn="ctr" rtl="0">
              <a:spcBef>
                <a:spcPts val="0"/>
              </a:spcBef>
              <a:spcAft>
                <a:spcPts val="0"/>
              </a:spcAft>
              <a:buClr>
                <a:schemeClr val="dk1"/>
              </a:buClr>
              <a:buFont typeface="Arial"/>
              <a:buNone/>
            </a:pPr>
            <a:r>
              <a:rPr lang="en-US" sz="2400" b="1" dirty="0">
                <a:solidFill>
                  <a:srgbClr val="009CDB"/>
                </a:solidFill>
                <a:latin typeface="Century Gothic"/>
                <a:ea typeface="Century Gothic"/>
                <a:cs typeface="Century Gothic"/>
                <a:sym typeface="Century Gothic"/>
              </a:rPr>
              <a:t>Why Start With Employee Wellness?</a:t>
            </a:r>
            <a:endParaRPr sz="4400" b="0" i="0" u="none" strike="noStrike" cap="none" dirty="0">
              <a:solidFill>
                <a:srgbClr val="009CDB"/>
              </a:solidFill>
              <a:latin typeface="Franklin Gothic"/>
              <a:ea typeface="Franklin Gothic"/>
              <a:cs typeface="Franklin Gothic"/>
              <a:sym typeface="Franklin Gothic"/>
            </a:endParaRPr>
          </a:p>
        </p:txBody>
      </p:sp>
      <p:sp>
        <p:nvSpPr>
          <p:cNvPr id="33" name="Google Shape;33;p7"/>
          <p:cNvSpPr txBox="1">
            <a:spLocks noGrp="1"/>
          </p:cNvSpPr>
          <p:nvPr>
            <p:ph type="body" idx="1"/>
          </p:nvPr>
        </p:nvSpPr>
        <p:spPr>
          <a:xfrm>
            <a:off x="685800" y="1957050"/>
            <a:ext cx="7924800" cy="3453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400"/>
              <a:buFont typeface="Noto Sans Symbols"/>
              <a:buNone/>
            </a:pPr>
            <a:r>
              <a:rPr lang="en-US" sz="2400" b="1" dirty="0">
                <a:solidFill>
                  <a:srgbClr val="F1C232"/>
                </a:solidFill>
                <a:latin typeface="Century Gothic"/>
                <a:ea typeface="Century Gothic"/>
                <a:cs typeface="Century Gothic"/>
                <a:sym typeface="Century Gothic"/>
              </a:rPr>
              <a:t>Effective employee wellness programs </a:t>
            </a:r>
            <a:endParaRPr sz="2400" b="1" dirty="0">
              <a:solidFill>
                <a:srgbClr val="F1C232"/>
              </a:solidFill>
              <a:latin typeface="Century Gothic"/>
              <a:ea typeface="Century Gothic"/>
              <a:cs typeface="Century Gothic"/>
              <a:sym typeface="Century Gothic"/>
            </a:endParaRPr>
          </a:p>
          <a:p>
            <a:pPr marL="0" lvl="0" indent="0" algn="ctr" rtl="0">
              <a:spcBef>
                <a:spcPts val="0"/>
              </a:spcBef>
              <a:spcAft>
                <a:spcPts val="0"/>
              </a:spcAft>
              <a:buClr>
                <a:schemeClr val="lt1"/>
              </a:buClr>
              <a:buSzPts val="2400"/>
              <a:buFont typeface="Noto Sans Symbols"/>
              <a:buNone/>
            </a:pPr>
            <a:r>
              <a:rPr lang="en-US" sz="2400" b="1" dirty="0">
                <a:solidFill>
                  <a:srgbClr val="F1C232"/>
                </a:solidFill>
                <a:latin typeface="Century Gothic"/>
                <a:ea typeface="Century Gothic"/>
                <a:cs typeface="Century Gothic"/>
                <a:sym typeface="Century Gothic"/>
              </a:rPr>
              <a:t>infuse well-being into every aspect </a:t>
            </a:r>
            <a:endParaRPr sz="2400" b="1" dirty="0">
              <a:solidFill>
                <a:srgbClr val="F1C232"/>
              </a:solidFill>
              <a:latin typeface="Century Gothic"/>
              <a:ea typeface="Century Gothic"/>
              <a:cs typeface="Century Gothic"/>
              <a:sym typeface="Century Gothic"/>
            </a:endParaRPr>
          </a:p>
          <a:p>
            <a:pPr marL="0" lvl="0" indent="0" algn="ctr" rtl="0">
              <a:spcBef>
                <a:spcPts val="0"/>
              </a:spcBef>
              <a:spcAft>
                <a:spcPts val="0"/>
              </a:spcAft>
              <a:buClr>
                <a:schemeClr val="lt1"/>
              </a:buClr>
              <a:buSzPts val="2400"/>
              <a:buFont typeface="Noto Sans Symbols"/>
              <a:buNone/>
            </a:pPr>
            <a:r>
              <a:rPr lang="en-US" sz="2400" b="1" dirty="0">
                <a:solidFill>
                  <a:srgbClr val="F1C232"/>
                </a:solidFill>
                <a:latin typeface="Century Gothic"/>
                <a:ea typeface="Century Gothic"/>
                <a:cs typeface="Century Gothic"/>
                <a:sym typeface="Century Gothic"/>
              </a:rPr>
              <a:t>of the school community,</a:t>
            </a:r>
            <a:r>
              <a:rPr lang="en-US" sz="2400" dirty="0">
                <a:solidFill>
                  <a:srgbClr val="F1C232"/>
                </a:solidFill>
                <a:latin typeface="Century Gothic"/>
                <a:ea typeface="Century Gothic"/>
                <a:cs typeface="Century Gothic"/>
                <a:sym typeface="Century Gothic"/>
              </a:rPr>
              <a:t> </a:t>
            </a:r>
            <a:endParaRPr sz="2400" dirty="0">
              <a:solidFill>
                <a:srgbClr val="F1C232"/>
              </a:solidFill>
              <a:latin typeface="Century Gothic"/>
              <a:ea typeface="Century Gothic"/>
              <a:cs typeface="Century Gothic"/>
              <a:sym typeface="Century Gothic"/>
            </a:endParaRPr>
          </a:p>
          <a:p>
            <a:pPr marL="0" lvl="0" indent="0" algn="ctr" rtl="0">
              <a:spcBef>
                <a:spcPts val="0"/>
              </a:spcBef>
              <a:spcAft>
                <a:spcPts val="0"/>
              </a:spcAft>
              <a:buClr>
                <a:schemeClr val="lt1"/>
              </a:buClr>
              <a:buSzPts val="2400"/>
              <a:buFont typeface="Noto Sans Symbols"/>
              <a:buNone/>
            </a:pPr>
            <a:r>
              <a:rPr lang="en-US" sz="2400" b="1" dirty="0">
                <a:solidFill>
                  <a:srgbClr val="F1C232"/>
                </a:solidFill>
                <a:latin typeface="Century Gothic"/>
                <a:ea typeface="Century Gothic"/>
                <a:cs typeface="Century Gothic"/>
                <a:sym typeface="Century Gothic"/>
              </a:rPr>
              <a:t>creating a health and wellness </a:t>
            </a:r>
            <a:endParaRPr sz="2400" dirty="0">
              <a:solidFill>
                <a:srgbClr val="F1C232"/>
              </a:solidFill>
              <a:latin typeface="Century Gothic"/>
              <a:ea typeface="Century Gothic"/>
              <a:cs typeface="Century Gothic"/>
              <a:sym typeface="Century Gothic"/>
            </a:endParaRPr>
          </a:p>
          <a:p>
            <a:pPr marL="0" lvl="0" indent="0" algn="ctr" rtl="0">
              <a:spcBef>
                <a:spcPts val="0"/>
              </a:spcBef>
              <a:spcAft>
                <a:spcPts val="0"/>
              </a:spcAft>
              <a:buClr>
                <a:srgbClr val="0070C0"/>
              </a:buClr>
              <a:buSzPts val="2400"/>
              <a:buFont typeface="Noto Sans Symbols"/>
              <a:buNone/>
            </a:pPr>
            <a:r>
              <a:rPr lang="en-US" sz="2400" b="1" dirty="0">
                <a:solidFill>
                  <a:srgbClr val="F1C232"/>
                </a:solidFill>
                <a:latin typeface="Century Gothic"/>
                <a:ea typeface="Century Gothic"/>
                <a:cs typeface="Century Gothic"/>
                <a:sym typeface="Century Gothic"/>
              </a:rPr>
              <a:t>mindset and movement.</a:t>
            </a:r>
            <a:endParaRPr sz="2400" b="1" dirty="0">
              <a:solidFill>
                <a:srgbClr val="F1C232"/>
              </a:solidFill>
              <a:latin typeface="Century Gothic"/>
              <a:ea typeface="Century Gothic"/>
              <a:cs typeface="Century Gothic"/>
              <a:sym typeface="Century Gothic"/>
            </a:endParaRPr>
          </a:p>
          <a:p>
            <a:pPr marL="0" lvl="0" indent="0" algn="ctr" rtl="0">
              <a:spcBef>
                <a:spcPts val="0"/>
              </a:spcBef>
              <a:spcAft>
                <a:spcPts val="0"/>
              </a:spcAft>
              <a:buClr>
                <a:srgbClr val="0070C0"/>
              </a:buClr>
              <a:buSzPts val="2400"/>
              <a:buFont typeface="Noto Sans Symbols"/>
              <a:buNone/>
            </a:pPr>
            <a:endParaRPr sz="2400" b="1" dirty="0">
              <a:solidFill>
                <a:srgbClr val="F1C232"/>
              </a:solidFill>
              <a:latin typeface="Century Gothic"/>
              <a:ea typeface="Century Gothic"/>
              <a:cs typeface="Century Gothic"/>
              <a:sym typeface="Century Gothic"/>
            </a:endParaRPr>
          </a:p>
          <a:p>
            <a:pPr marL="0" lvl="0" indent="0" algn="ctr" rtl="0">
              <a:spcBef>
                <a:spcPts val="0"/>
              </a:spcBef>
              <a:spcAft>
                <a:spcPts val="0"/>
              </a:spcAft>
              <a:buClr>
                <a:srgbClr val="0070C0"/>
              </a:buClr>
              <a:buSzPts val="2400"/>
              <a:buFont typeface="Noto Sans Symbols"/>
              <a:buNone/>
            </a:pPr>
            <a:endParaRPr sz="2400" b="1" dirty="0">
              <a:solidFill>
                <a:srgbClr val="0070C0"/>
              </a:solidFill>
              <a:latin typeface="Century Gothic"/>
              <a:ea typeface="Century Gothic"/>
              <a:cs typeface="Century Gothic"/>
              <a:sym typeface="Century Gothic"/>
            </a:endParaRPr>
          </a:p>
          <a:p>
            <a:pPr marL="0" lvl="0" indent="0" algn="ctr" rtl="0">
              <a:spcBef>
                <a:spcPts val="0"/>
              </a:spcBef>
              <a:spcAft>
                <a:spcPts val="0"/>
              </a:spcAft>
              <a:buClr>
                <a:srgbClr val="0070C0"/>
              </a:buClr>
              <a:buSzPts val="2400"/>
              <a:buFont typeface="Noto Sans Symbols"/>
              <a:buNone/>
            </a:pPr>
            <a:r>
              <a:rPr lang="en-US" sz="2400" b="1" i="1" dirty="0">
                <a:solidFill>
                  <a:srgbClr val="666666"/>
                </a:solidFill>
                <a:latin typeface="Century Gothic"/>
                <a:ea typeface="Century Gothic"/>
                <a:cs typeface="Century Gothic"/>
                <a:sym typeface="Century Gothic"/>
              </a:rPr>
              <a:t>A healthy student body is incumbent upon healthy school employees. (Birch &amp; </a:t>
            </a:r>
            <a:r>
              <a:rPr lang="en-US" sz="2400" b="1" i="1" dirty="0" err="1">
                <a:solidFill>
                  <a:srgbClr val="666666"/>
                </a:solidFill>
                <a:latin typeface="Century Gothic"/>
                <a:ea typeface="Century Gothic"/>
                <a:cs typeface="Century Gothic"/>
                <a:sym typeface="Century Gothic"/>
              </a:rPr>
              <a:t>Videto</a:t>
            </a:r>
            <a:r>
              <a:rPr lang="en-US" sz="2400" b="1" i="1" dirty="0">
                <a:solidFill>
                  <a:srgbClr val="666666"/>
                </a:solidFill>
                <a:latin typeface="Century Gothic"/>
                <a:ea typeface="Century Gothic"/>
                <a:cs typeface="Century Gothic"/>
                <a:sym typeface="Century Gothic"/>
              </a:rPr>
              <a:t>, 2015)</a:t>
            </a:r>
            <a:endParaRPr sz="2400" b="1" i="1" dirty="0">
              <a:solidFill>
                <a:srgbClr val="666666"/>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body" idx="1"/>
          </p:nvPr>
        </p:nvSpPr>
        <p:spPr>
          <a:xfrm>
            <a:off x="962850" y="1784725"/>
            <a:ext cx="7370700" cy="2466300"/>
          </a:xfrm>
          <a:prstGeom prst="rect">
            <a:avLst/>
          </a:prstGeom>
        </p:spPr>
        <p:txBody>
          <a:bodyPr spcFirstLastPara="1" wrap="square" lIns="91425" tIns="45700" rIns="91425" bIns="45700" anchor="b" anchorCtr="0">
            <a:noAutofit/>
          </a:bodyPr>
          <a:lstStyle/>
          <a:p>
            <a:pPr marL="0" lvl="0" indent="0" algn="ctr" rtl="0">
              <a:spcBef>
                <a:spcPts val="1200"/>
              </a:spcBef>
              <a:spcAft>
                <a:spcPts val="0"/>
              </a:spcAft>
              <a:buNone/>
            </a:pPr>
            <a:r>
              <a:rPr lang="en-US" b="0" dirty="0"/>
              <a:t>See more details and resources including the SHAPE America position statement:</a:t>
            </a:r>
            <a:endParaRPr b="0" dirty="0"/>
          </a:p>
          <a:p>
            <a:pPr marL="0" lvl="0" indent="0" algn="ctr" rtl="0">
              <a:spcBef>
                <a:spcPts val="1200"/>
              </a:spcBef>
              <a:spcAft>
                <a:spcPts val="0"/>
              </a:spcAft>
              <a:buNone/>
            </a:pPr>
            <a:endParaRPr sz="1800" b="0" dirty="0"/>
          </a:p>
          <a:p>
            <a:pPr marL="0" lvl="0" indent="0" algn="ctr">
              <a:spcBef>
                <a:spcPts val="1200"/>
              </a:spcBef>
              <a:spcAft>
                <a:spcPts val="0"/>
              </a:spcAft>
              <a:buNone/>
            </a:pPr>
            <a:r>
              <a:rPr lang="en-US" dirty="0">
                <a:solidFill>
                  <a:srgbClr val="0000FF"/>
                </a:solidFill>
                <a:hlinkClick r:id="rId3"/>
              </a:rPr>
              <a:t>Supporting the Implementation of School-Based Employee Wellness Programs</a:t>
            </a:r>
            <a:endParaRPr b="0" dirty="0"/>
          </a:p>
        </p:txBody>
      </p:sp>
      <p:sp>
        <p:nvSpPr>
          <p:cNvPr id="138" name="Google Shape;138;p25"/>
          <p:cNvSpPr txBox="1"/>
          <p:nvPr/>
        </p:nvSpPr>
        <p:spPr>
          <a:xfrm>
            <a:off x="533800" y="291775"/>
            <a:ext cx="7977000" cy="120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a:solidFill>
                  <a:srgbClr val="009CDB"/>
                </a:solidFill>
                <a:latin typeface="Franklin Gothic"/>
                <a:ea typeface="Franklin Gothic"/>
                <a:cs typeface="Franklin Gothic"/>
                <a:sym typeface="Franklin Gothic"/>
              </a:rPr>
              <a:t>Additional Resources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body" idx="2"/>
          </p:nvPr>
        </p:nvSpPr>
        <p:spPr>
          <a:xfrm>
            <a:off x="685800" y="3698275"/>
            <a:ext cx="7924800" cy="1788000"/>
          </a:xfrm>
          <a:prstGeom prst="rect">
            <a:avLst/>
          </a:prstGeom>
        </p:spPr>
        <p:txBody>
          <a:bodyPr spcFirstLastPara="1" wrap="square" lIns="91425" tIns="45700" rIns="91425" bIns="45700" anchor="t" anchorCtr="0">
            <a:noAutofit/>
          </a:bodyPr>
          <a:lstStyle/>
          <a:p>
            <a:pPr marL="0" lvl="0" indent="0" algn="ctr">
              <a:spcBef>
                <a:spcPts val="1200"/>
              </a:spcBef>
              <a:spcAft>
                <a:spcPts val="0"/>
              </a:spcAft>
              <a:buNone/>
            </a:pPr>
            <a:r>
              <a:rPr lang="en-US" sz="3000" b="1">
                <a:solidFill>
                  <a:srgbClr val="0070C0"/>
                </a:solidFill>
              </a:rPr>
              <a:t>Start creating your health and wellness movement today!</a:t>
            </a:r>
            <a:endParaRPr sz="3000" b="1">
              <a:solidFill>
                <a:srgbClr val="0070C0"/>
              </a:solidFill>
            </a:endParaRPr>
          </a:p>
        </p:txBody>
      </p:sp>
      <p:pic>
        <p:nvPicPr>
          <p:cNvPr id="144" name="Google Shape;144;p26"/>
          <p:cNvPicPr preferRelativeResize="0"/>
          <p:nvPr/>
        </p:nvPicPr>
        <p:blipFill>
          <a:blip r:embed="rId3">
            <a:alphaModFix/>
          </a:blip>
          <a:stretch>
            <a:fillRect/>
          </a:stretch>
        </p:blipFill>
        <p:spPr>
          <a:xfrm>
            <a:off x="1367700" y="304800"/>
            <a:ext cx="6557102" cy="3249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pic>
        <p:nvPicPr>
          <p:cNvPr id="38" name="Google Shape;38;p8"/>
          <p:cNvPicPr preferRelativeResize="0"/>
          <p:nvPr/>
        </p:nvPicPr>
        <p:blipFill rotWithShape="1">
          <a:blip r:embed="rId3">
            <a:alphaModFix/>
          </a:blip>
          <a:srcRect/>
          <a:stretch/>
        </p:blipFill>
        <p:spPr>
          <a:xfrm>
            <a:off x="532500" y="0"/>
            <a:ext cx="4785700" cy="6471051"/>
          </a:xfrm>
          <a:prstGeom prst="rect">
            <a:avLst/>
          </a:prstGeom>
          <a:noFill/>
          <a:ln>
            <a:noFill/>
          </a:ln>
        </p:spPr>
      </p:pic>
      <p:cxnSp>
        <p:nvCxnSpPr>
          <p:cNvPr id="39" name="Google Shape;39;p8"/>
          <p:cNvCxnSpPr/>
          <p:nvPr/>
        </p:nvCxnSpPr>
        <p:spPr>
          <a:xfrm rot="10800000" flipH="1">
            <a:off x="419550" y="4163125"/>
            <a:ext cx="984300" cy="96900"/>
          </a:xfrm>
          <a:prstGeom prst="straightConnector1">
            <a:avLst/>
          </a:prstGeom>
          <a:noFill/>
          <a:ln w="38100" cap="flat" cmpd="sng">
            <a:solidFill>
              <a:schemeClr val="dk2"/>
            </a:solidFill>
            <a:prstDash val="solid"/>
            <a:round/>
            <a:headEnd type="none" w="med" len="med"/>
            <a:tailEnd type="triangle" w="med" len="med"/>
          </a:ln>
        </p:spPr>
      </p:cxnSp>
      <p:sp>
        <p:nvSpPr>
          <p:cNvPr id="40" name="Google Shape;40;p8"/>
          <p:cNvSpPr txBox="1"/>
          <p:nvPr/>
        </p:nvSpPr>
        <p:spPr>
          <a:xfrm>
            <a:off x="5389575" y="1225675"/>
            <a:ext cx="3324000" cy="4017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a:solidFill>
                  <a:srgbClr val="6FA8DC"/>
                </a:solidFill>
                <a:latin typeface="Century Gothic"/>
                <a:ea typeface="Century Gothic"/>
                <a:cs typeface="Century Gothic"/>
                <a:sym typeface="Century Gothic"/>
              </a:rPr>
              <a:t>The CDC and ASCD include employee wellness within the WSCC model, the framework that SHAPE America supports for </a:t>
            </a:r>
            <a:r>
              <a:rPr lang="en-US" sz="2400" b="1">
                <a:solidFill>
                  <a:srgbClr val="F1C232"/>
                </a:solidFill>
                <a:latin typeface="Century Gothic"/>
                <a:ea typeface="Century Gothic"/>
                <a:cs typeface="Century Gothic"/>
                <a:sym typeface="Century Gothic"/>
              </a:rPr>
              <a:t>promoting health and academic success </a:t>
            </a:r>
            <a:r>
              <a:rPr lang="en-US" sz="2400" b="1">
                <a:solidFill>
                  <a:srgbClr val="6FA8DC"/>
                </a:solidFill>
                <a:latin typeface="Century Gothic"/>
                <a:ea typeface="Century Gothic"/>
                <a:cs typeface="Century Gothic"/>
                <a:sym typeface="Century Gothic"/>
              </a:rPr>
              <a:t>in schools.</a:t>
            </a:r>
            <a:endParaRPr b="1">
              <a:solidFill>
                <a:srgbClr val="6FA8D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9"/>
          <p:cNvSpPr txBox="1">
            <a:spLocks noGrp="1"/>
          </p:cNvSpPr>
          <p:nvPr>
            <p:ph type="body" idx="2"/>
          </p:nvPr>
        </p:nvSpPr>
        <p:spPr>
          <a:xfrm>
            <a:off x="685800" y="3348900"/>
            <a:ext cx="7924800" cy="1956000"/>
          </a:xfrm>
          <a:prstGeom prst="rect">
            <a:avLst/>
          </a:prstGeom>
        </p:spPr>
        <p:txBody>
          <a:bodyPr spcFirstLastPara="1" wrap="square" lIns="91425" tIns="45700" rIns="91425" bIns="45700" anchor="t" anchorCtr="0">
            <a:noAutofit/>
          </a:bodyPr>
          <a:lstStyle/>
          <a:p>
            <a:pPr marL="457200" lvl="0" indent="-381000" rtl="0">
              <a:lnSpc>
                <a:spcPct val="115000"/>
              </a:lnSpc>
              <a:spcBef>
                <a:spcPts val="0"/>
              </a:spcBef>
              <a:spcAft>
                <a:spcPts val="0"/>
              </a:spcAft>
              <a:buSzPts val="2400"/>
              <a:buFont typeface="Calibri"/>
              <a:buChar char="●"/>
            </a:pPr>
            <a:r>
              <a:rPr lang="en-US" sz="2400">
                <a:latin typeface="Calibri"/>
                <a:ea typeface="Calibri"/>
                <a:cs typeface="Calibri"/>
                <a:sym typeface="Calibri"/>
              </a:rPr>
              <a:t> Values both employee wellness and student wellness </a:t>
            </a:r>
            <a:endParaRPr sz="2400">
              <a:latin typeface="Calibri"/>
              <a:ea typeface="Calibri"/>
              <a:cs typeface="Calibri"/>
              <a:sym typeface="Calibri"/>
            </a:endParaRPr>
          </a:p>
          <a:p>
            <a:pPr marL="0" lvl="0" indent="0" rtl="0">
              <a:lnSpc>
                <a:spcPct val="115000"/>
              </a:lnSpc>
              <a:spcBef>
                <a:spcPts val="1000"/>
              </a:spcBef>
              <a:spcAft>
                <a:spcPts val="0"/>
              </a:spcAft>
              <a:buNone/>
            </a:pPr>
            <a:endParaRPr sz="2400">
              <a:latin typeface="Calibri"/>
              <a:ea typeface="Calibri"/>
              <a:cs typeface="Calibri"/>
              <a:sym typeface="Calibri"/>
            </a:endParaRPr>
          </a:p>
          <a:p>
            <a:pPr marL="457200" lvl="0" indent="-381000" rtl="0">
              <a:lnSpc>
                <a:spcPct val="115000"/>
              </a:lnSpc>
              <a:spcBef>
                <a:spcPts val="1000"/>
              </a:spcBef>
              <a:spcAft>
                <a:spcPts val="1000"/>
              </a:spcAft>
              <a:buSzPts val="2400"/>
              <a:buFont typeface="Calibri"/>
              <a:buChar char="●"/>
            </a:pPr>
            <a:r>
              <a:rPr lang="en-US" sz="2400">
                <a:latin typeface="Calibri"/>
                <a:ea typeface="Calibri"/>
                <a:cs typeface="Calibri"/>
                <a:sym typeface="Calibri"/>
              </a:rPr>
              <a:t>All school personnel are viewed as key players in modeling and promoting physical activity and healthy lifestyles (Centeio &amp; McCaughtry, 2017)</a:t>
            </a:r>
            <a:endParaRPr sz="2400"/>
          </a:p>
        </p:txBody>
      </p:sp>
      <p:pic>
        <p:nvPicPr>
          <p:cNvPr id="46" name="Google Shape;46;p9"/>
          <p:cNvPicPr preferRelativeResize="0"/>
          <p:nvPr/>
        </p:nvPicPr>
        <p:blipFill>
          <a:blip r:embed="rId3">
            <a:alphaModFix/>
          </a:blip>
          <a:stretch>
            <a:fillRect/>
          </a:stretch>
        </p:blipFill>
        <p:spPr>
          <a:xfrm>
            <a:off x="0" y="0"/>
            <a:ext cx="9144000" cy="29794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685800" y="304800"/>
            <a:ext cx="7924800" cy="10668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3600" b="1"/>
              <a:t>United States School Systems Employ</a:t>
            </a:r>
            <a:endParaRPr sz="3600" b="1"/>
          </a:p>
        </p:txBody>
      </p:sp>
      <p:sp>
        <p:nvSpPr>
          <p:cNvPr id="52" name="Google Shape;52;p10"/>
          <p:cNvSpPr txBox="1">
            <a:spLocks noGrp="1"/>
          </p:cNvSpPr>
          <p:nvPr>
            <p:ph type="body" idx="2"/>
          </p:nvPr>
        </p:nvSpPr>
        <p:spPr>
          <a:xfrm>
            <a:off x="685800" y="1739750"/>
            <a:ext cx="7924800" cy="1504200"/>
          </a:xfrm>
          <a:prstGeom prst="rect">
            <a:avLst/>
          </a:prstGeom>
        </p:spPr>
        <p:txBody>
          <a:bodyPr spcFirstLastPara="1" wrap="square" lIns="91425" tIns="45700" rIns="91425" bIns="45700" anchor="t" anchorCtr="0">
            <a:noAutofit/>
          </a:bodyPr>
          <a:lstStyle/>
          <a:p>
            <a:pPr marL="0" lvl="0" indent="0" algn="ctr">
              <a:spcBef>
                <a:spcPts val="1200"/>
              </a:spcBef>
              <a:spcAft>
                <a:spcPts val="0"/>
              </a:spcAft>
              <a:buNone/>
            </a:pPr>
            <a:r>
              <a:rPr lang="en-US" sz="3000" b="1"/>
              <a:t>5% of working population = </a:t>
            </a:r>
            <a:endParaRPr sz="3000" b="1"/>
          </a:p>
          <a:p>
            <a:pPr marL="0" lvl="0" indent="0" algn="ctr" rtl="0">
              <a:spcBef>
                <a:spcPts val="1200"/>
              </a:spcBef>
              <a:spcAft>
                <a:spcPts val="0"/>
              </a:spcAft>
              <a:buNone/>
            </a:pPr>
            <a:r>
              <a:rPr lang="en-US" sz="3000" b="1"/>
              <a:t>more than 6.7 million adults</a:t>
            </a:r>
            <a:endParaRPr sz="3000" b="1"/>
          </a:p>
          <a:p>
            <a:pPr marL="0" lvl="0" indent="0" algn="ctr">
              <a:spcBef>
                <a:spcPts val="1200"/>
              </a:spcBef>
              <a:spcAft>
                <a:spcPts val="0"/>
              </a:spcAft>
              <a:buNone/>
            </a:pPr>
            <a:endParaRPr sz="3000"/>
          </a:p>
        </p:txBody>
      </p:sp>
      <p:sp>
        <p:nvSpPr>
          <p:cNvPr id="53" name="Google Shape;53;p10"/>
          <p:cNvSpPr txBox="1"/>
          <p:nvPr/>
        </p:nvSpPr>
        <p:spPr>
          <a:xfrm>
            <a:off x="685800" y="3785750"/>
            <a:ext cx="7924800" cy="2391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300" i="1" dirty="0"/>
              <a:t>Schools are a viable location for implementing employee wellness programs, and the </a:t>
            </a:r>
            <a:r>
              <a:rPr lang="en-US" sz="2300" i="1" dirty="0">
                <a:solidFill>
                  <a:srgbClr val="F1C232"/>
                </a:solidFill>
              </a:rPr>
              <a:t>Affordable Care Act </a:t>
            </a:r>
            <a:r>
              <a:rPr lang="en-US" sz="2300" i="1" dirty="0"/>
              <a:t>considers employee wellness programs to be a vital component of an effective health care system (Moran, 2013).</a:t>
            </a:r>
            <a:endParaRPr sz="23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685800" y="304800"/>
            <a:ext cx="7924800" cy="1066800"/>
          </a:xfrm>
          <a:prstGeom prst="rect">
            <a:avLst/>
          </a:prstGeom>
        </p:spPr>
        <p:txBody>
          <a:bodyPr spcFirstLastPara="1" wrap="square" lIns="91425" tIns="45700" rIns="91425" bIns="45700" anchor="ctr" anchorCtr="0">
            <a:noAutofit/>
          </a:bodyPr>
          <a:lstStyle/>
          <a:p>
            <a:pPr marL="0" lvl="0" indent="0" rtl="0">
              <a:lnSpc>
                <a:spcPct val="115000"/>
              </a:lnSpc>
              <a:spcBef>
                <a:spcPts val="0"/>
              </a:spcBef>
              <a:spcAft>
                <a:spcPts val="1000"/>
              </a:spcAft>
              <a:buClr>
                <a:schemeClr val="dk1"/>
              </a:buClr>
              <a:buSzPts val="1100"/>
              <a:buFont typeface="Arial"/>
              <a:buNone/>
            </a:pPr>
            <a:r>
              <a:rPr lang="en-US" sz="2700" b="1">
                <a:solidFill>
                  <a:srgbClr val="3D85C6"/>
                </a:solidFill>
                <a:latin typeface="Calibri"/>
                <a:ea typeface="Calibri"/>
                <a:cs typeface="Calibri"/>
                <a:sym typeface="Calibri"/>
              </a:rPr>
              <a:t> What is a school-based employee wellness approach?</a:t>
            </a:r>
            <a:endParaRPr sz="6000" b="1">
              <a:solidFill>
                <a:srgbClr val="3D85C6"/>
              </a:solidFill>
            </a:endParaRPr>
          </a:p>
        </p:txBody>
      </p:sp>
      <p:sp>
        <p:nvSpPr>
          <p:cNvPr id="59" name="Google Shape;59;p11"/>
          <p:cNvSpPr txBox="1">
            <a:spLocks noGrp="1"/>
          </p:cNvSpPr>
          <p:nvPr>
            <p:ph type="body" idx="2"/>
          </p:nvPr>
        </p:nvSpPr>
        <p:spPr>
          <a:xfrm>
            <a:off x="685800" y="2057399"/>
            <a:ext cx="7924800" cy="3429000"/>
          </a:xfrm>
          <a:prstGeom prst="rect">
            <a:avLst/>
          </a:prstGeom>
        </p:spPr>
        <p:txBody>
          <a:bodyPr spcFirstLastPara="1" wrap="square" lIns="91425" tIns="45700" rIns="91425" bIns="45700" anchor="t" anchorCtr="0">
            <a:noAutofit/>
          </a:bodyPr>
          <a:lstStyle/>
          <a:p>
            <a:pPr marL="0" lvl="0" indent="0" rtl="0">
              <a:lnSpc>
                <a:spcPct val="115000"/>
              </a:lnSpc>
              <a:spcBef>
                <a:spcPts val="0"/>
              </a:spcBef>
              <a:spcAft>
                <a:spcPts val="0"/>
              </a:spcAft>
              <a:buNone/>
            </a:pPr>
            <a:r>
              <a:rPr lang="en-US" sz="2400" i="1">
                <a:latin typeface="Calibri"/>
                <a:ea typeface="Calibri"/>
                <a:cs typeface="Calibri"/>
                <a:sym typeface="Calibri"/>
              </a:rPr>
              <a:t>A comprehensive set of </a:t>
            </a:r>
            <a:r>
              <a:rPr lang="en-US" sz="2400" b="1" i="1">
                <a:latin typeface="Calibri"/>
                <a:ea typeface="Calibri"/>
                <a:cs typeface="Calibri"/>
                <a:sym typeface="Calibri"/>
              </a:rPr>
              <a:t>programs</a:t>
            </a:r>
            <a:r>
              <a:rPr lang="en-US" sz="2400" i="1">
                <a:latin typeface="Calibri"/>
                <a:ea typeface="Calibri"/>
                <a:cs typeface="Calibri"/>
                <a:sym typeface="Calibri"/>
              </a:rPr>
              <a:t>, </a:t>
            </a:r>
            <a:r>
              <a:rPr lang="en-US" sz="2400" b="1" i="1">
                <a:latin typeface="Calibri"/>
                <a:ea typeface="Calibri"/>
                <a:cs typeface="Calibri"/>
                <a:sym typeface="Calibri"/>
              </a:rPr>
              <a:t>policies</a:t>
            </a:r>
            <a:r>
              <a:rPr lang="en-US" sz="2400" i="1">
                <a:latin typeface="Calibri"/>
                <a:ea typeface="Calibri"/>
                <a:cs typeface="Calibri"/>
                <a:sym typeface="Calibri"/>
              </a:rPr>
              <a:t>, </a:t>
            </a:r>
            <a:r>
              <a:rPr lang="en-US" sz="2400" b="1" i="1">
                <a:latin typeface="Calibri"/>
                <a:ea typeface="Calibri"/>
                <a:cs typeface="Calibri"/>
                <a:sym typeface="Calibri"/>
              </a:rPr>
              <a:t>benefits</a:t>
            </a:r>
            <a:r>
              <a:rPr lang="en-US" sz="2400" i="1">
                <a:latin typeface="Calibri"/>
                <a:ea typeface="Calibri"/>
                <a:cs typeface="Calibri"/>
                <a:sym typeface="Calibri"/>
              </a:rPr>
              <a:t>, and </a:t>
            </a:r>
            <a:r>
              <a:rPr lang="en-US" sz="2400" b="1" i="1">
                <a:latin typeface="Calibri"/>
                <a:ea typeface="Calibri"/>
                <a:cs typeface="Calibri"/>
                <a:sym typeface="Calibri"/>
              </a:rPr>
              <a:t>environmental supports </a:t>
            </a:r>
            <a:r>
              <a:rPr lang="en-US" sz="2400" i="1">
                <a:latin typeface="Calibri"/>
                <a:ea typeface="Calibri"/>
                <a:cs typeface="Calibri"/>
                <a:sym typeface="Calibri"/>
              </a:rPr>
              <a:t>that address various risk factors, including, but not limited to: Lack of physical activity, unhealthy dietary habits, stress management, and tobacco use (CDC, 2015).</a:t>
            </a:r>
            <a:endParaRPr sz="2400" i="1">
              <a:latin typeface="Calibri"/>
              <a:ea typeface="Calibri"/>
              <a:cs typeface="Calibri"/>
              <a:sym typeface="Calibri"/>
            </a:endParaRPr>
          </a:p>
          <a:p>
            <a:pPr marL="0" lvl="0" indent="0" rtl="0">
              <a:lnSpc>
                <a:spcPct val="115000"/>
              </a:lnSpc>
              <a:spcBef>
                <a:spcPts val="1000"/>
              </a:spcBef>
              <a:spcAft>
                <a:spcPts val="0"/>
              </a:spcAft>
              <a:buNone/>
            </a:pPr>
            <a:endParaRPr sz="2400" i="1">
              <a:latin typeface="Calibri"/>
              <a:ea typeface="Calibri"/>
              <a:cs typeface="Calibri"/>
              <a:sym typeface="Calibri"/>
            </a:endParaRPr>
          </a:p>
          <a:p>
            <a:pPr marL="0" lvl="0" indent="0" rtl="0">
              <a:lnSpc>
                <a:spcPct val="115000"/>
              </a:lnSpc>
              <a:spcBef>
                <a:spcPts val="1000"/>
              </a:spcBef>
              <a:spcAft>
                <a:spcPts val="0"/>
              </a:spcAft>
              <a:buNone/>
            </a:pPr>
            <a:endParaRPr sz="2400">
              <a:latin typeface="Calibri"/>
              <a:ea typeface="Calibri"/>
              <a:cs typeface="Calibri"/>
              <a:sym typeface="Calibri"/>
            </a:endParaRPr>
          </a:p>
          <a:p>
            <a:pPr marL="0" lvl="0" indent="0" rtl="0">
              <a:lnSpc>
                <a:spcPct val="115000"/>
              </a:lnSpc>
              <a:spcBef>
                <a:spcPts val="1000"/>
              </a:spcBef>
              <a:spcAft>
                <a:spcPts val="1000"/>
              </a:spcAft>
              <a:buClr>
                <a:schemeClr val="dk1"/>
              </a:buClr>
              <a:buSzPts val="1100"/>
              <a:buFont typeface="Arial"/>
              <a:buNone/>
            </a:pPr>
            <a:endParaRPr sz="2400" i="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body" idx="2"/>
          </p:nvPr>
        </p:nvSpPr>
        <p:spPr>
          <a:xfrm>
            <a:off x="741875" y="1552874"/>
            <a:ext cx="7924800" cy="3429000"/>
          </a:xfrm>
          <a:prstGeom prst="rect">
            <a:avLst/>
          </a:prstGeom>
        </p:spPr>
        <p:txBody>
          <a:bodyPr spcFirstLastPara="1" wrap="square" lIns="91425" tIns="45700" rIns="91425" bIns="45700" anchor="t" anchorCtr="0">
            <a:noAutofit/>
          </a:bodyPr>
          <a:lstStyle/>
          <a:p>
            <a:pPr marL="0" lvl="0" indent="0" algn="ctr" rtl="0">
              <a:spcBef>
                <a:spcPts val="1200"/>
              </a:spcBef>
              <a:spcAft>
                <a:spcPts val="0"/>
              </a:spcAft>
              <a:buNone/>
            </a:pPr>
            <a:r>
              <a:rPr lang="en-US" b="1"/>
              <a:t>Environments</a:t>
            </a:r>
            <a:endParaRPr b="1"/>
          </a:p>
          <a:p>
            <a:pPr marL="0" lvl="0" indent="0" algn="ctr" rtl="0">
              <a:spcBef>
                <a:spcPts val="1200"/>
              </a:spcBef>
              <a:spcAft>
                <a:spcPts val="0"/>
              </a:spcAft>
              <a:buNone/>
            </a:pPr>
            <a:r>
              <a:rPr lang="en-US" b="1"/>
              <a:t> either</a:t>
            </a:r>
            <a:r>
              <a:rPr lang="en-US" b="1">
                <a:solidFill>
                  <a:srgbClr val="009CDB"/>
                </a:solidFill>
              </a:rPr>
              <a:t> nourish</a:t>
            </a:r>
            <a:r>
              <a:rPr lang="en-US" b="1"/>
              <a:t> and </a:t>
            </a:r>
            <a:r>
              <a:rPr lang="en-US" b="1">
                <a:solidFill>
                  <a:srgbClr val="009CDB"/>
                </a:solidFill>
              </a:rPr>
              <a:t>promote </a:t>
            </a:r>
            <a:endParaRPr b="1">
              <a:solidFill>
                <a:srgbClr val="009CDB"/>
              </a:solidFill>
            </a:endParaRPr>
          </a:p>
          <a:p>
            <a:pPr marL="0" lvl="0" indent="0" algn="ctr" rtl="0">
              <a:spcBef>
                <a:spcPts val="1200"/>
              </a:spcBef>
              <a:spcAft>
                <a:spcPts val="0"/>
              </a:spcAft>
              <a:buNone/>
            </a:pPr>
            <a:r>
              <a:rPr lang="en-US" b="1"/>
              <a:t>healthy lifestyles </a:t>
            </a:r>
            <a:endParaRPr b="1"/>
          </a:p>
          <a:p>
            <a:pPr marL="0" lvl="0" indent="0" algn="ctr" rtl="0">
              <a:spcBef>
                <a:spcPts val="1200"/>
              </a:spcBef>
              <a:spcAft>
                <a:spcPts val="0"/>
              </a:spcAft>
              <a:buNone/>
            </a:pPr>
            <a:r>
              <a:rPr lang="en-US" b="1"/>
              <a:t>or deny individuals opportunities</a:t>
            </a:r>
            <a:endParaRPr b="1"/>
          </a:p>
          <a:p>
            <a:pPr marL="0" lvl="0" indent="0" algn="ctr" rtl="0">
              <a:spcBef>
                <a:spcPts val="1200"/>
              </a:spcBef>
              <a:spcAft>
                <a:spcPts val="0"/>
              </a:spcAft>
              <a:buNone/>
            </a:pPr>
            <a:r>
              <a:rPr lang="en-US" b="1"/>
              <a:t> to enhance well-being</a:t>
            </a:r>
            <a:endParaRPr b="1"/>
          </a:p>
          <a:p>
            <a:pPr marL="0" lvl="0" indent="0" algn="ctr" rtl="0">
              <a:lnSpc>
                <a:spcPct val="115000"/>
              </a:lnSpc>
              <a:spcBef>
                <a:spcPts val="0"/>
              </a:spcBef>
              <a:spcAft>
                <a:spcPts val="1000"/>
              </a:spcAft>
              <a:buClr>
                <a:schemeClr val="dk1"/>
              </a:buClr>
              <a:buSzPts val="1100"/>
              <a:buFont typeface="Arial"/>
              <a:buNone/>
            </a:pPr>
            <a:r>
              <a:rPr lang="en-US" sz="1400">
                <a:latin typeface="Calibri"/>
                <a:ea typeface="Calibri"/>
                <a:cs typeface="Calibri"/>
                <a:sym typeface="Calibri"/>
              </a:rPr>
              <a:t> (Arloski, 2009)</a:t>
            </a:r>
            <a:endParaRPr sz="14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85800" y="552750"/>
            <a:ext cx="7924800" cy="8190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ctr">
              <a:spcBef>
                <a:spcPts val="0"/>
              </a:spcBef>
              <a:spcAft>
                <a:spcPts val="0"/>
              </a:spcAft>
              <a:buClr>
                <a:schemeClr val="dk1"/>
              </a:buClr>
              <a:buSzPts val="1100"/>
              <a:buFont typeface="Arial"/>
              <a:buNone/>
            </a:pPr>
            <a:r>
              <a:rPr lang="en-U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0" lvl="0" indent="0" algn="ctr" rtl="0">
              <a:spcBef>
                <a:spcPts val="0"/>
              </a:spcBef>
              <a:spcAft>
                <a:spcPts val="0"/>
              </a:spcAft>
              <a:buNone/>
            </a:pPr>
            <a:endParaRPr sz="2400" b="1">
              <a:solidFill>
                <a:srgbClr val="009CDB"/>
              </a:solidFill>
              <a:latin typeface="Arial"/>
              <a:ea typeface="Arial"/>
              <a:cs typeface="Arial"/>
              <a:sym typeface="Arial"/>
            </a:endParaRPr>
          </a:p>
          <a:p>
            <a:pPr marL="0" lvl="0" indent="0" algn="ctr">
              <a:spcBef>
                <a:spcPts val="0"/>
              </a:spcBef>
              <a:spcAft>
                <a:spcPts val="0"/>
              </a:spcAft>
              <a:buNone/>
            </a:pPr>
            <a:r>
              <a:rPr lang="en-US" sz="2400" b="1">
                <a:latin typeface="Arial"/>
                <a:ea typeface="Arial"/>
                <a:cs typeface="Arial"/>
                <a:sym typeface="Arial"/>
              </a:rPr>
              <a:t>Six</a:t>
            </a:r>
            <a:r>
              <a:rPr lang="en-US" sz="2400" b="1">
                <a:solidFill>
                  <a:srgbClr val="009CDB"/>
                </a:solidFill>
                <a:latin typeface="Arial"/>
                <a:ea typeface="Arial"/>
                <a:cs typeface="Arial"/>
                <a:sym typeface="Arial"/>
              </a:rPr>
              <a:t> Supporting Facts for a</a:t>
            </a:r>
            <a:endParaRPr sz="2400" b="1">
              <a:solidFill>
                <a:srgbClr val="009CDB"/>
              </a:solidFill>
              <a:latin typeface="Arial"/>
              <a:ea typeface="Arial"/>
              <a:cs typeface="Arial"/>
              <a:sym typeface="Arial"/>
            </a:endParaRPr>
          </a:p>
          <a:p>
            <a:pPr marL="0" lvl="0" indent="0" algn="ctr">
              <a:spcBef>
                <a:spcPts val="0"/>
              </a:spcBef>
              <a:spcAft>
                <a:spcPts val="0"/>
              </a:spcAft>
              <a:buClr>
                <a:schemeClr val="dk1"/>
              </a:buClr>
              <a:buSzPts val="1100"/>
              <a:buFont typeface="Arial"/>
              <a:buNone/>
            </a:pPr>
            <a:r>
              <a:rPr lang="en-US" sz="2400" b="1">
                <a:solidFill>
                  <a:srgbClr val="009CDB"/>
                </a:solidFill>
                <a:latin typeface="Arial"/>
                <a:ea typeface="Arial"/>
                <a:cs typeface="Arial"/>
                <a:sym typeface="Arial"/>
              </a:rPr>
              <a:t>School-Based Employee Wellness Program</a:t>
            </a:r>
            <a:endParaRPr sz="2400" b="1">
              <a:solidFill>
                <a:srgbClr val="009CDB"/>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U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spcBef>
                <a:spcPts val="0"/>
              </a:spcBef>
              <a:spcAft>
                <a:spcPts val="0"/>
              </a:spcAft>
              <a:buNone/>
            </a:pPr>
            <a:endParaRPr/>
          </a:p>
        </p:txBody>
      </p:sp>
      <p:sp>
        <p:nvSpPr>
          <p:cNvPr id="70" name="Google Shape;70;p13"/>
          <p:cNvSpPr txBox="1">
            <a:spLocks noGrp="1"/>
          </p:cNvSpPr>
          <p:nvPr>
            <p:ph type="body" idx="2"/>
          </p:nvPr>
        </p:nvSpPr>
        <p:spPr>
          <a:xfrm>
            <a:off x="685800" y="2391000"/>
            <a:ext cx="7924800" cy="30954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000" b="1">
                <a:latin typeface="Calibri"/>
                <a:ea typeface="Calibri"/>
                <a:cs typeface="Calibri"/>
                <a:sym typeface="Calibri"/>
              </a:rPr>
              <a:t>1.</a:t>
            </a:r>
            <a:endParaRPr sz="3000" b="1">
              <a:latin typeface="Calibri"/>
              <a:ea typeface="Calibri"/>
              <a:cs typeface="Calibri"/>
              <a:sym typeface="Calibri"/>
            </a:endParaRPr>
          </a:p>
          <a:p>
            <a:pPr marL="0" lvl="0" indent="0" algn="ctr" rtl="0">
              <a:lnSpc>
                <a:spcPct val="115000"/>
              </a:lnSpc>
              <a:spcBef>
                <a:spcPts val="0"/>
              </a:spcBef>
              <a:spcAft>
                <a:spcPts val="0"/>
              </a:spcAft>
              <a:buNone/>
            </a:pPr>
            <a:r>
              <a:rPr lang="en-US" sz="2400">
                <a:latin typeface="Calibri"/>
                <a:ea typeface="Calibri"/>
                <a:cs typeface="Calibri"/>
                <a:sym typeface="Calibri"/>
              </a:rPr>
              <a:t>Employer-based health insurance plans </a:t>
            </a:r>
            <a:endParaRPr sz="2400">
              <a:latin typeface="Calibri"/>
              <a:ea typeface="Calibri"/>
              <a:cs typeface="Calibri"/>
              <a:sym typeface="Calibri"/>
            </a:endParaRPr>
          </a:p>
          <a:p>
            <a:pPr marL="0" lvl="0" indent="0" algn="ctr" rtl="0">
              <a:lnSpc>
                <a:spcPct val="115000"/>
              </a:lnSpc>
              <a:spcBef>
                <a:spcPts val="0"/>
              </a:spcBef>
              <a:spcAft>
                <a:spcPts val="0"/>
              </a:spcAft>
              <a:buNone/>
            </a:pPr>
            <a:r>
              <a:rPr lang="en-US" sz="2400">
                <a:latin typeface="Calibri"/>
                <a:ea typeface="Calibri"/>
                <a:cs typeface="Calibri"/>
                <a:sym typeface="Calibri"/>
              </a:rPr>
              <a:t>cover more than </a:t>
            </a:r>
            <a:r>
              <a:rPr lang="en-US" sz="2400" b="1">
                <a:solidFill>
                  <a:srgbClr val="F1C232"/>
                </a:solidFill>
                <a:latin typeface="Calibri"/>
                <a:ea typeface="Calibri"/>
                <a:cs typeface="Calibri"/>
                <a:sym typeface="Calibri"/>
              </a:rPr>
              <a:t>one-half of Americans</a:t>
            </a:r>
            <a:r>
              <a:rPr lang="en-US" sz="2400">
                <a:latin typeface="Calibri"/>
                <a:ea typeface="Calibri"/>
                <a:cs typeface="Calibri"/>
                <a:sym typeface="Calibri"/>
              </a:rPr>
              <a:t>, </a:t>
            </a:r>
            <a:endParaRPr sz="2400">
              <a:latin typeface="Calibri"/>
              <a:ea typeface="Calibri"/>
              <a:cs typeface="Calibri"/>
              <a:sym typeface="Calibri"/>
            </a:endParaRPr>
          </a:p>
          <a:p>
            <a:pPr marL="0" lvl="0" indent="0" algn="ctr" rtl="0">
              <a:lnSpc>
                <a:spcPct val="115000"/>
              </a:lnSpc>
              <a:spcBef>
                <a:spcPts val="0"/>
              </a:spcBef>
              <a:spcAft>
                <a:spcPts val="0"/>
              </a:spcAft>
              <a:buNone/>
            </a:pPr>
            <a:r>
              <a:rPr lang="en-US" sz="2400">
                <a:latin typeface="Calibri"/>
                <a:ea typeface="Calibri"/>
                <a:cs typeface="Calibri"/>
                <a:sym typeface="Calibri"/>
              </a:rPr>
              <a:t>and </a:t>
            </a:r>
            <a:r>
              <a:rPr lang="en-US" sz="2400" b="1">
                <a:solidFill>
                  <a:srgbClr val="F1C232"/>
                </a:solidFill>
                <a:latin typeface="Calibri"/>
                <a:ea typeface="Calibri"/>
                <a:cs typeface="Calibri"/>
                <a:sym typeface="Calibri"/>
              </a:rPr>
              <a:t>workers spend most of the day on the job </a:t>
            </a:r>
            <a:endParaRPr sz="2400" b="1">
              <a:solidFill>
                <a:srgbClr val="F1C232"/>
              </a:solidFill>
              <a:latin typeface="Calibri"/>
              <a:ea typeface="Calibri"/>
              <a:cs typeface="Calibri"/>
              <a:sym typeface="Calibri"/>
            </a:endParaRPr>
          </a:p>
          <a:p>
            <a:pPr marL="0" lvl="0" indent="0" algn="ctr" rtl="0">
              <a:lnSpc>
                <a:spcPct val="115000"/>
              </a:lnSpc>
              <a:spcBef>
                <a:spcPts val="0"/>
              </a:spcBef>
              <a:spcAft>
                <a:spcPts val="0"/>
              </a:spcAft>
              <a:buNone/>
            </a:pPr>
            <a:r>
              <a:rPr lang="en-US" sz="2400">
                <a:latin typeface="Calibri"/>
                <a:ea typeface="Calibri"/>
                <a:cs typeface="Calibri"/>
                <a:sym typeface="Calibri"/>
              </a:rPr>
              <a:t>(Baicker, Cutler, &amp; Song, 2010).  </a:t>
            </a:r>
            <a:endParaRPr sz="2400">
              <a:latin typeface="Calibri"/>
              <a:ea typeface="Calibri"/>
              <a:cs typeface="Calibri"/>
              <a:sym typeface="Calibri"/>
            </a:endParaRPr>
          </a:p>
          <a:p>
            <a:pPr marL="0" lvl="0" indent="0" rtl="0">
              <a:lnSpc>
                <a:spcPct val="115000"/>
              </a:lnSpc>
              <a:spcBef>
                <a:spcPts val="0"/>
              </a:spcBef>
              <a:spcAft>
                <a:spcPts val="0"/>
              </a:spcAft>
              <a:buNone/>
            </a:pPr>
            <a:endParaRPr sz="1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body" idx="2"/>
          </p:nvPr>
        </p:nvSpPr>
        <p:spPr>
          <a:xfrm>
            <a:off x="685800" y="752350"/>
            <a:ext cx="7924800" cy="4316700"/>
          </a:xfrm>
          <a:prstGeom prst="rect">
            <a:avLst/>
          </a:prstGeom>
        </p:spPr>
        <p:txBody>
          <a:bodyPr spcFirstLastPara="1" wrap="square" lIns="91425" tIns="45700" rIns="91425" bIns="45700" anchor="t" anchorCtr="0">
            <a:noAutofit/>
          </a:bodyPr>
          <a:lstStyle/>
          <a:p>
            <a:pPr marL="0" lvl="0" indent="0" algn="ctr" rtl="0">
              <a:spcBef>
                <a:spcPts val="1200"/>
              </a:spcBef>
              <a:spcAft>
                <a:spcPts val="0"/>
              </a:spcAft>
              <a:buNone/>
            </a:pPr>
            <a:r>
              <a:rPr lang="en-US" sz="3000" b="1" dirty="0">
                <a:latin typeface="Arial"/>
                <a:ea typeface="Arial"/>
                <a:cs typeface="Arial"/>
                <a:sym typeface="Arial"/>
              </a:rPr>
              <a:t>2.</a:t>
            </a:r>
            <a:endParaRPr sz="3000" b="1" dirty="0">
              <a:latin typeface="Arial"/>
              <a:ea typeface="Arial"/>
              <a:cs typeface="Arial"/>
              <a:sym typeface="Arial"/>
            </a:endParaRPr>
          </a:p>
          <a:p>
            <a:pPr marL="0" lvl="0" indent="0" algn="ctr" rtl="0">
              <a:spcBef>
                <a:spcPts val="1200"/>
              </a:spcBef>
              <a:spcAft>
                <a:spcPts val="0"/>
              </a:spcAft>
              <a:buNone/>
            </a:pPr>
            <a:r>
              <a:rPr lang="en-US" sz="2400" dirty="0">
                <a:latin typeface="Arial"/>
                <a:ea typeface="Arial"/>
                <a:cs typeface="Arial"/>
                <a:sym typeface="Arial"/>
              </a:rPr>
              <a:t>An </a:t>
            </a:r>
            <a:r>
              <a:rPr lang="en-US" sz="2400" b="1" dirty="0">
                <a:solidFill>
                  <a:srgbClr val="0070C0"/>
                </a:solidFill>
                <a:latin typeface="Arial"/>
                <a:ea typeface="Arial"/>
                <a:cs typeface="Arial"/>
                <a:sym typeface="Arial"/>
              </a:rPr>
              <a:t>increase in health risk factors</a:t>
            </a:r>
            <a:r>
              <a:rPr lang="en-US" sz="2400" dirty="0">
                <a:latin typeface="Arial"/>
                <a:ea typeface="Arial"/>
                <a:cs typeface="Arial"/>
                <a:sym typeface="Arial"/>
              </a:rPr>
              <a:t>, </a:t>
            </a:r>
            <a:endParaRPr sz="2400" dirty="0">
              <a:latin typeface="Arial"/>
              <a:ea typeface="Arial"/>
              <a:cs typeface="Arial"/>
              <a:sym typeface="Arial"/>
            </a:endParaRPr>
          </a:p>
          <a:p>
            <a:pPr marL="0" lvl="0" indent="0" algn="ctr" rtl="0">
              <a:spcBef>
                <a:spcPts val="1200"/>
              </a:spcBef>
              <a:spcAft>
                <a:spcPts val="0"/>
              </a:spcAft>
              <a:buNone/>
            </a:pPr>
            <a:r>
              <a:rPr lang="en-US" sz="2400" dirty="0">
                <a:latin typeface="Arial"/>
                <a:ea typeface="Arial"/>
                <a:cs typeface="Arial"/>
                <a:sym typeface="Arial"/>
              </a:rPr>
              <a:t>including obesity, smoking and depression, </a:t>
            </a:r>
            <a:endParaRPr sz="2400" dirty="0">
              <a:latin typeface="Arial"/>
              <a:ea typeface="Arial"/>
              <a:cs typeface="Arial"/>
              <a:sym typeface="Arial"/>
            </a:endParaRPr>
          </a:p>
          <a:p>
            <a:pPr marL="0" lvl="0" indent="0" algn="ctr" rtl="0">
              <a:spcBef>
                <a:spcPts val="1200"/>
              </a:spcBef>
              <a:spcAft>
                <a:spcPts val="0"/>
              </a:spcAft>
              <a:buNone/>
            </a:pPr>
            <a:r>
              <a:rPr lang="en-US" sz="2400" dirty="0">
                <a:latin typeface="Arial"/>
                <a:ea typeface="Arial"/>
                <a:cs typeface="Arial"/>
                <a:sym typeface="Arial"/>
              </a:rPr>
              <a:t>is linked to a </a:t>
            </a:r>
            <a:r>
              <a:rPr lang="en-US" sz="2400" b="1" dirty="0">
                <a:solidFill>
                  <a:srgbClr val="0070C0"/>
                </a:solidFill>
                <a:latin typeface="Arial"/>
                <a:ea typeface="Arial"/>
                <a:cs typeface="Arial"/>
                <a:sym typeface="Arial"/>
              </a:rPr>
              <a:t>decrease in work productivity</a:t>
            </a:r>
            <a:endParaRPr sz="2400" b="1" dirty="0">
              <a:solidFill>
                <a:srgbClr val="0070C0"/>
              </a:solidFill>
              <a:latin typeface="Arial"/>
              <a:ea typeface="Arial"/>
              <a:cs typeface="Arial"/>
              <a:sym typeface="Arial"/>
            </a:endParaRPr>
          </a:p>
          <a:p>
            <a:pPr marL="0" lvl="0" indent="0" algn="ctr" rtl="0">
              <a:spcBef>
                <a:spcPts val="1200"/>
              </a:spcBef>
              <a:spcAft>
                <a:spcPts val="0"/>
              </a:spcAft>
              <a:buNone/>
            </a:pPr>
            <a:r>
              <a:rPr lang="en-US" sz="2400" dirty="0">
                <a:latin typeface="Arial"/>
                <a:ea typeface="Arial"/>
                <a:cs typeface="Arial"/>
                <a:sym typeface="Arial"/>
              </a:rPr>
              <a:t>among school employees. </a:t>
            </a:r>
            <a:endParaRPr sz="2400" dirty="0">
              <a:latin typeface="Arial"/>
              <a:ea typeface="Arial"/>
              <a:cs typeface="Arial"/>
              <a:sym typeface="Arial"/>
            </a:endParaRPr>
          </a:p>
          <a:p>
            <a:pPr marL="0" lvl="0" indent="0" algn="ctr" rtl="0">
              <a:spcBef>
                <a:spcPts val="1200"/>
              </a:spcBef>
              <a:spcAft>
                <a:spcPts val="0"/>
              </a:spcAft>
              <a:buNone/>
            </a:pPr>
            <a:endParaRPr sz="2400" dirty="0">
              <a:latin typeface="Arial"/>
              <a:ea typeface="Arial"/>
              <a:cs typeface="Arial"/>
              <a:sym typeface="Arial"/>
            </a:endParaRPr>
          </a:p>
          <a:p>
            <a:pPr marL="0" lvl="0" indent="0" rtl="0">
              <a:spcBef>
                <a:spcPts val="1200"/>
              </a:spcBef>
              <a:spcAft>
                <a:spcPts val="0"/>
              </a:spcAft>
              <a:buNone/>
            </a:pPr>
            <a:r>
              <a:rPr lang="en-US" sz="2400" dirty="0">
                <a:latin typeface="Arial"/>
                <a:ea typeface="Arial"/>
                <a:cs typeface="Arial"/>
                <a:sym typeface="Arial"/>
              </a:rPr>
              <a:t>School-based employee wellness programs can reduce these risk factors and improve work productivity and staff morale (Alker et al., 2015).</a:t>
            </a:r>
            <a:endParaRPr sz="2400" dirty="0">
              <a:latin typeface="Arial"/>
              <a:ea typeface="Arial"/>
              <a:cs typeface="Arial"/>
              <a:sym typeface="Arial"/>
            </a:endParaRPr>
          </a:p>
          <a:p>
            <a:pPr marL="457200" lvl="0" indent="-228600" rtl="0">
              <a:lnSpc>
                <a:spcPct val="115000"/>
              </a:lnSpc>
              <a:spcBef>
                <a:spcPts val="0"/>
              </a:spcBef>
              <a:spcAft>
                <a:spcPts val="0"/>
              </a:spcAft>
              <a:buSzPts val="1100"/>
              <a:buNone/>
            </a:pPr>
            <a:r>
              <a:rPr lang="en-US" sz="1100" dirty="0">
                <a:latin typeface="Arial"/>
                <a:ea typeface="Arial"/>
                <a:cs typeface="Arial"/>
                <a:sym typeface="Arial"/>
              </a:rPr>
              <a:t>							</a:t>
            </a:r>
            <a:endParaRPr sz="1100" dirty="0">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						 					</a:t>
            </a:r>
            <a:endParaRPr sz="1100" dirty="0">
              <a:latin typeface="Arial"/>
              <a:ea typeface="Arial"/>
              <a:cs typeface="Arial"/>
              <a:sym typeface="Arial"/>
            </a:endParaRPr>
          </a:p>
          <a:p>
            <a:pPr marL="0" lvl="0" indent="0">
              <a:spcBef>
                <a:spcPts val="1200"/>
              </a:spcBef>
              <a:spcAft>
                <a:spcPts val="0"/>
              </a:spcAft>
              <a:buClr>
                <a:schemeClr val="dk1"/>
              </a:buClr>
              <a:buSzPts val="1100"/>
              <a:buFont typeface="Arial"/>
              <a:buNone/>
            </a:pPr>
            <a:r>
              <a:rPr lang="en-US" sz="1100" dirty="0">
                <a:latin typeface="Arial"/>
                <a:ea typeface="Arial"/>
                <a:cs typeface="Arial"/>
                <a:sym typeface="Arial"/>
              </a:rPr>
              <a:t>				</a:t>
            </a:r>
            <a:endParaRPr sz="1100" dirty="0">
              <a:latin typeface="Arial"/>
              <a:ea typeface="Arial"/>
              <a:cs typeface="Arial"/>
              <a:sym typeface="Arial"/>
            </a:endParaRPr>
          </a:p>
          <a:p>
            <a:pPr marL="0" lvl="0" indent="0">
              <a:spcBef>
                <a:spcPts val="1200"/>
              </a:spcBef>
              <a:spcAft>
                <a:spcPts val="0"/>
              </a:spcAft>
              <a:buClr>
                <a:schemeClr val="dk1"/>
              </a:buClr>
              <a:buSzPts val="1100"/>
              <a:buFont typeface="Arial"/>
              <a:buNone/>
            </a:pPr>
            <a:r>
              <a:rPr lang="en-US" sz="1100" dirty="0">
                <a:latin typeface="Arial"/>
                <a:ea typeface="Arial"/>
                <a:cs typeface="Arial"/>
                <a:sym typeface="Arial"/>
              </a:rPr>
              <a:t>			</a:t>
            </a:r>
            <a:endParaRPr sz="1100" dirty="0">
              <a:latin typeface="Arial"/>
              <a:ea typeface="Arial"/>
              <a:cs typeface="Arial"/>
              <a:sym typeface="Arial"/>
            </a:endParaRPr>
          </a:p>
          <a:p>
            <a:pPr marL="0" lvl="0" indent="0">
              <a:spcBef>
                <a:spcPts val="1200"/>
              </a:spcBef>
              <a:spcAft>
                <a:spcPts val="0"/>
              </a:spcAft>
              <a:buClr>
                <a:schemeClr val="dk1"/>
              </a:buClr>
              <a:buSzPts val="1100"/>
              <a:buFont typeface="Arial"/>
              <a:buNone/>
            </a:pPr>
            <a:r>
              <a:rPr lang="en-US" sz="1100" dirty="0">
                <a:latin typeface="Arial"/>
                <a:ea typeface="Arial"/>
                <a:cs typeface="Arial"/>
                <a:sym typeface="Arial"/>
              </a:rPr>
              <a:t>		</a:t>
            </a:r>
            <a:endParaRPr sz="1100" dirty="0">
              <a:latin typeface="Arial"/>
              <a:ea typeface="Arial"/>
              <a:cs typeface="Arial"/>
              <a:sym typeface="Arial"/>
            </a:endParaRPr>
          </a:p>
          <a:p>
            <a:pPr marL="0" lvl="0" indent="0">
              <a:spcBef>
                <a:spcPts val="1200"/>
              </a:spcBef>
              <a:spcAft>
                <a:spcPts val="0"/>
              </a:spcAft>
              <a:buNone/>
            </a:pPr>
            <a:endParaRPr dirty="0"/>
          </a:p>
        </p:txBody>
      </p:sp>
    </p:spTree>
  </p:cSld>
  <p:clrMapOvr>
    <a:masterClrMapping/>
  </p:clrMapOvr>
</p:sld>
</file>

<file path=ppt/theme/theme1.xml><?xml version="1.0" encoding="utf-8"?>
<a:theme xmlns:a="http://schemas.openxmlformats.org/drawingml/2006/main" name="SHAPE America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HAPE America Text Slide-NO IMAGE AT BOTT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884504c7-8947-4b8b-b80f-5716d350c446">TV6764636EP6-189553559-42844</_dlc_DocId>
    <_dlc_DocIdUrl xmlns="884504c7-8947-4b8b-b80f-5716d350c446">
      <Url>https://shapeamerica.sharepoint.com/sites/Fileshares/Public/_layouts/15/DocIdRedir.aspx?ID=TV6764636EP6-189553559-42844</Url>
      <Description>TV6764636EP6-189553559-42844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50F537E8A131F499086D9C8C4646A97" ma:contentTypeVersion="792" ma:contentTypeDescription="Create a new document." ma:contentTypeScope="" ma:versionID="62881ea925ac7bbf57c88d8ac39392b6">
  <xsd:schema xmlns:xsd="http://www.w3.org/2001/XMLSchema" xmlns:xs="http://www.w3.org/2001/XMLSchema" xmlns:p="http://schemas.microsoft.com/office/2006/metadata/properties" xmlns:ns2="884504c7-8947-4b8b-b80f-5716d350c446" xmlns:ns3="c26a5b26-b672-4723-92c1-e780ab783860" xmlns:ns4="6ddd1ac8-79a5-4096-b6be-c0d073a83a0a" targetNamespace="http://schemas.microsoft.com/office/2006/metadata/properties" ma:root="true" ma:fieldsID="bc54acd92feb14583e2dd394a02bb7c3" ns2:_="" ns3:_="" ns4:_="">
    <xsd:import namespace="884504c7-8947-4b8b-b80f-5716d350c446"/>
    <xsd:import namespace="c26a5b26-b672-4723-92c1-e780ab783860"/>
    <xsd:import namespace="6ddd1ac8-79a5-4096-b6be-c0d073a83a0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504c7-8947-4b8b-b80f-5716d350c44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26a5b26-b672-4723-92c1-e780ab78386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dd1ac8-79a5-4096-b6be-c0d073a83a0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CA36E4-E0CB-47B8-B303-3F558D935146}">
  <ds:schemaRefs>
    <ds:schemaRef ds:uri="http://schemas.microsoft.com/sharepoint/events"/>
  </ds:schemaRefs>
</ds:datastoreItem>
</file>

<file path=customXml/itemProps2.xml><?xml version="1.0" encoding="utf-8"?>
<ds:datastoreItem xmlns:ds="http://schemas.openxmlformats.org/officeDocument/2006/customXml" ds:itemID="{B919DCCE-D79E-40A5-B154-036D9DBD1A9C}">
  <ds:schemaRefs>
    <ds:schemaRef ds:uri="http://schemas.microsoft.com/sharepoint/v3/contenttype/forms"/>
  </ds:schemaRefs>
</ds:datastoreItem>
</file>

<file path=customXml/itemProps3.xml><?xml version="1.0" encoding="utf-8"?>
<ds:datastoreItem xmlns:ds="http://schemas.openxmlformats.org/officeDocument/2006/customXml" ds:itemID="{68F3EB74-35FB-4450-8091-AED0B5E7DFC2}">
  <ds:schemaRefs>
    <ds:schemaRef ds:uri="http://schemas.microsoft.com/office/2006/metadata/properties"/>
    <ds:schemaRef ds:uri="http://schemas.microsoft.com/office/infopath/2007/PartnerControls"/>
    <ds:schemaRef ds:uri="884504c7-8947-4b8b-b80f-5716d350c446"/>
  </ds:schemaRefs>
</ds:datastoreItem>
</file>

<file path=customXml/itemProps4.xml><?xml version="1.0" encoding="utf-8"?>
<ds:datastoreItem xmlns:ds="http://schemas.openxmlformats.org/officeDocument/2006/customXml" ds:itemID="{599E3A1B-D0F7-47F6-AB43-155A49510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4504c7-8947-4b8b-b80f-5716d350c446"/>
    <ds:schemaRef ds:uri="c26a5b26-b672-4723-92c1-e780ab783860"/>
    <ds:schemaRef ds:uri="6ddd1ac8-79a5-4096-b6be-c0d073a83a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TotalTime>
  <Words>1026</Words>
  <Application>Microsoft Office PowerPoint</Application>
  <PresentationFormat>On-screen Show (4:3)</PresentationFormat>
  <Paragraphs>174</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SHAPE America PowerPoint Template</vt:lpstr>
      <vt:lpstr>1_SHAPE America Text Slide-NO IMAGE AT BOTTOM</vt:lpstr>
      <vt:lpstr>School-Based Employee Wellness Program</vt:lpstr>
      <vt:lpstr>School Wellness –  Why Start With Employee Wellness?</vt:lpstr>
      <vt:lpstr>PowerPoint Presentation</vt:lpstr>
      <vt:lpstr>PowerPoint Presentation</vt:lpstr>
      <vt:lpstr>United States School Systems Employ</vt:lpstr>
      <vt:lpstr> What is a school-based employee wellness approach?</vt:lpstr>
      <vt:lpstr>PowerPoint Presentation</vt:lpstr>
      <vt:lpstr>                                 Six Supporting Facts for a School-Based Employee Wellness Program                   </vt:lpstr>
      <vt:lpstr>PowerPoint Presentation</vt:lpstr>
      <vt:lpstr>PowerPoint Presentation</vt:lpstr>
      <vt:lpstr>PowerPoint Presentation</vt:lpstr>
      <vt:lpstr>PowerPoint Presentation</vt:lpstr>
      <vt:lpstr>PowerPoint Presentation</vt:lpstr>
      <vt:lpstr>Benefits of Employee School Wellness Programs:</vt:lpstr>
      <vt:lpstr>Policy Recommendations</vt:lpstr>
      <vt:lpstr>PowerPoint Presentation</vt:lpstr>
      <vt:lpstr>Supporting Implementation</vt:lpstr>
      <vt:lpstr>Tools and Assessments</vt:lpstr>
      <vt:lpstr>Case Study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School-based Employee Wellness Program</dc:title>
  <dc:creator>Joe Halowich</dc:creator>
  <cp:lastModifiedBy>Larissa</cp:lastModifiedBy>
  <cp:revision>9</cp:revision>
  <dcterms:modified xsi:type="dcterms:W3CDTF">2019-01-30T16:00:07Z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0x010100A50F537E8A131F499086D9C8C4646A97</vt:lpwstr>
  </property>
  <property fmtid="{D5CDD505-2E9C-101B-9397-08002B2CF9AE}" pid="3" name="Order">
    <vt:r8>4284400</vt:r8>
  </property>
  <property fmtid="{D5CDD505-2E9C-101B-9397-08002B2CF9AE}" pid="4" name="_dlc_DocIdItemGuid">
    <vt:lpwstr>fbba2141-8487-562f-9882-b9b4a5a96ed2</vt:lpwstr>
  </property>
</Properties>
</file>