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82" d="100"/>
          <a:sy n="82" d="100"/>
        </p:scale>
        <p:origin x="337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F4EF-0799-CA44-9BC0-F25367E8F45C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163638"/>
            <a:ext cx="24288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58711-D8FB-5146-B043-FEA8E43DD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12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(59,660+61660 +59042)/3 = 60,120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558711-D8FB-5146-B043-FEA8E43DD5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5808" y="0"/>
            <a:ext cx="215265" cy="3505200"/>
          </a:xfrm>
          <a:custGeom>
            <a:avLst/>
            <a:gdLst/>
            <a:ahLst/>
            <a:cxnLst/>
            <a:rect l="l" t="t" r="r" b="b"/>
            <a:pathLst>
              <a:path w="215265" h="3505200">
                <a:moveTo>
                  <a:pt x="0" y="3505200"/>
                </a:moveTo>
                <a:lnTo>
                  <a:pt x="215066" y="3505200"/>
                </a:lnTo>
                <a:lnTo>
                  <a:pt x="215066" y="0"/>
                </a:lnTo>
                <a:lnTo>
                  <a:pt x="0" y="0"/>
                </a:lnTo>
                <a:lnTo>
                  <a:pt x="0" y="350520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135808" y="5372100"/>
            <a:ext cx="203200" cy="17145"/>
          </a:xfrm>
          <a:custGeom>
            <a:avLst/>
            <a:gdLst/>
            <a:ahLst/>
            <a:cxnLst/>
            <a:rect l="l" t="t" r="r" b="b"/>
            <a:pathLst>
              <a:path w="203200" h="17145">
                <a:moveTo>
                  <a:pt x="0" y="16625"/>
                </a:moveTo>
                <a:lnTo>
                  <a:pt x="203118" y="16625"/>
                </a:lnTo>
                <a:lnTo>
                  <a:pt x="203118" y="0"/>
                </a:lnTo>
                <a:lnTo>
                  <a:pt x="0" y="0"/>
                </a:lnTo>
                <a:lnTo>
                  <a:pt x="0" y="1662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338927" y="5372100"/>
            <a:ext cx="7433945" cy="17145"/>
          </a:xfrm>
          <a:custGeom>
            <a:avLst/>
            <a:gdLst/>
            <a:ahLst/>
            <a:cxnLst/>
            <a:rect l="l" t="t" r="r" b="b"/>
            <a:pathLst>
              <a:path w="7433945" h="17145">
                <a:moveTo>
                  <a:pt x="0" y="16625"/>
                </a:moveTo>
                <a:lnTo>
                  <a:pt x="7433472" y="16625"/>
                </a:lnTo>
                <a:lnTo>
                  <a:pt x="7433472" y="0"/>
                </a:lnTo>
                <a:lnTo>
                  <a:pt x="0" y="0"/>
                </a:lnTo>
                <a:lnTo>
                  <a:pt x="0" y="1662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295274" y="0"/>
            <a:ext cx="3705225" cy="3505200"/>
          </a:xfrm>
          <a:custGeom>
            <a:avLst/>
            <a:gdLst/>
            <a:ahLst/>
            <a:cxnLst/>
            <a:rect l="l" t="t" r="r" b="b"/>
            <a:pathLst>
              <a:path w="3705225" h="3505200">
                <a:moveTo>
                  <a:pt x="0" y="3505200"/>
                </a:moveTo>
                <a:lnTo>
                  <a:pt x="3705225" y="3505200"/>
                </a:lnTo>
                <a:lnTo>
                  <a:pt x="3705225" y="0"/>
                </a:lnTo>
                <a:lnTo>
                  <a:pt x="0" y="0"/>
                </a:lnTo>
                <a:lnTo>
                  <a:pt x="0" y="3505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19049" y="0"/>
            <a:ext cx="4010025" cy="4095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0908" y="4581804"/>
            <a:ext cx="2498090" cy="86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o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6624440"/>
            <a:ext cx="6080126" cy="201465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110"/>
              </a:spcBef>
              <a:spcAft>
                <a:spcPts val="600"/>
              </a:spcAft>
            </a:pPr>
            <a:r>
              <a:rPr sz="14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1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1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9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endParaRPr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567815">
              <a:lnSpc>
                <a:spcPct val="150000"/>
              </a:lnSpc>
              <a:spcAft>
                <a:spcPts val="600"/>
              </a:spcAft>
            </a:pPr>
            <a:r>
              <a:rPr sz="1400" spc="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sz="1400" spc="-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8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</a:t>
            </a:r>
            <a:r>
              <a:rPr sz="1400" spc="-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sz="1400" spc="-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</a:t>
            </a:r>
            <a:r>
              <a:rPr sz="1400" spc="-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1400" spc="-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  </a:t>
            </a:r>
            <a:endParaRPr lang="en-US" sz="1400" spc="25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567815">
              <a:lnSpc>
                <a:spcPct val="150000"/>
              </a:lnSpc>
              <a:spcBef>
                <a:spcPts val="600"/>
              </a:spcBef>
            </a:pPr>
            <a:r>
              <a:rPr sz="1400" spc="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sz="1400" spc="-1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sz="1400" spc="-1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sz="1400" spc="-1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50000"/>
              </a:lnSpc>
              <a:spcBef>
                <a:spcPts val="600"/>
              </a:spcBef>
            </a:pPr>
            <a:r>
              <a:rPr sz="14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en-US" sz="1400" spc="25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50000"/>
              </a:lnSpc>
              <a:spcBef>
                <a:spcPts val="600"/>
              </a:spcBef>
            </a:pPr>
            <a:r>
              <a:rPr lang="en-US" sz="14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a fun work environment with summer flexibility</a:t>
            </a:r>
            <a:endParaRPr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5838825"/>
            <a:ext cx="7772400" cy="695325"/>
          </a:xfrm>
          <a:custGeom>
            <a:avLst/>
            <a:gdLst/>
            <a:ahLst/>
            <a:cxnLst/>
            <a:rect l="l" t="t" r="r" b="b"/>
            <a:pathLst>
              <a:path w="7772400" h="695325">
                <a:moveTo>
                  <a:pt x="0" y="695324"/>
                </a:moveTo>
                <a:lnTo>
                  <a:pt x="7772399" y="695324"/>
                </a:lnTo>
                <a:lnTo>
                  <a:pt x="7772399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819524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2838450"/>
            <a:ext cx="3819524" cy="30289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914774" y="0"/>
            <a:ext cx="3857625" cy="5867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5553075"/>
            <a:ext cx="7772400" cy="533400"/>
          </a:xfrm>
          <a:custGeom>
            <a:avLst/>
            <a:gdLst/>
            <a:ahLst/>
            <a:cxnLst/>
            <a:rect l="l" t="t" r="r" b="b"/>
            <a:pathLst>
              <a:path w="7713980" h="533400">
                <a:moveTo>
                  <a:pt x="0" y="0"/>
                </a:moveTo>
                <a:lnTo>
                  <a:pt x="7713565" y="0"/>
                </a:lnTo>
                <a:lnTo>
                  <a:pt x="7713565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92949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4152963" y="3101345"/>
            <a:ext cx="3381246" cy="33946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78835" y="4621388"/>
            <a:ext cx="2896692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4475">
              <a:spcBef>
                <a:spcPts val="100"/>
              </a:spcBef>
            </a:pPr>
            <a:r>
              <a:rPr sz="2900" b="1" spc="805" dirty="0"/>
              <a:t>MOVERS  </a:t>
            </a:r>
            <a:r>
              <a:rPr sz="2900" b="1" spc="715" dirty="0"/>
              <a:t>&amp;</a:t>
            </a:r>
            <a:r>
              <a:rPr sz="2900" b="1" spc="650" dirty="0"/>
              <a:t>SHAKERS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4828" y="5515964"/>
            <a:ext cx="7300698" cy="8515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61035">
              <a:lnSpc>
                <a:spcPct val="100000"/>
              </a:lnSpc>
              <a:spcBef>
                <a:spcPts val="120"/>
              </a:spcBef>
            </a:pPr>
            <a:r>
              <a:rPr sz="5400" b="1" spc="-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5400" b="1" spc="-6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spc="-6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400" b="1" spc="3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4000" b="1" spc="3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9813" y="8782118"/>
            <a:ext cx="4826136" cy="1144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2225" marR="5080">
              <a:lnSpc>
                <a:spcPts val="3000"/>
              </a:lnSpc>
              <a:spcBef>
                <a:spcPts val="110"/>
              </a:spcBef>
            </a:pPr>
            <a:r>
              <a:rPr sz="2400" spc="22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04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sz="2400" spc="-204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44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1800" spc="229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7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sz="2400" spc="-204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14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 </a:t>
            </a:r>
            <a:r>
              <a:rPr sz="2400" spc="3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r>
              <a:rPr sz="2400" spc="-22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400" spc="-22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spc="-22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6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800" spc="6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650" spc="14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</a:t>
            </a:r>
            <a:r>
              <a:rPr sz="1650" spc="18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more! </a:t>
            </a:r>
            <a:r>
              <a:rPr sz="1650" spc="20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US" sz="1650" spc="20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50" spc="8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650" spc="17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counselor</a:t>
            </a:r>
            <a:r>
              <a:rPr sz="1650" spc="250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50" spc="155" dirty="0">
                <a:solidFill>
                  <a:srgbClr val="FF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today.</a:t>
            </a:r>
            <a:endParaRPr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05049" y="9896475"/>
            <a:ext cx="3390900" cy="1619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866700" y="6638319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882575" y="7865383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866700" y="7458883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76225" y="8284095"/>
            <a:ext cx="207010" cy="247650"/>
          </a:xfrm>
          <a:custGeom>
            <a:avLst/>
            <a:gdLst/>
            <a:ahLst/>
            <a:cxnLst/>
            <a:rect l="l" t="t" r="r" b="b"/>
            <a:pathLst>
              <a:path w="207009" h="247650">
                <a:moveTo>
                  <a:pt x="100771" y="175181"/>
                </a:moveTo>
                <a:lnTo>
                  <a:pt x="70367" y="175181"/>
                </a:lnTo>
                <a:lnTo>
                  <a:pt x="88102" y="114331"/>
                </a:lnTo>
                <a:lnTo>
                  <a:pt x="121276" y="57832"/>
                </a:lnTo>
                <a:lnTo>
                  <a:pt x="153327" y="16212"/>
                </a:lnTo>
                <a:lnTo>
                  <a:pt x="167692" y="0"/>
                </a:lnTo>
                <a:lnTo>
                  <a:pt x="206623" y="52403"/>
                </a:lnTo>
                <a:lnTo>
                  <a:pt x="188399" y="65972"/>
                </a:lnTo>
                <a:lnTo>
                  <a:pt x="147294" y="104810"/>
                </a:lnTo>
                <a:lnTo>
                  <a:pt x="103663" y="166108"/>
                </a:lnTo>
                <a:lnTo>
                  <a:pt x="100771" y="175181"/>
                </a:lnTo>
                <a:close/>
              </a:path>
              <a:path w="207009" h="247650">
                <a:moveTo>
                  <a:pt x="77858" y="247060"/>
                </a:moveTo>
                <a:lnTo>
                  <a:pt x="50533" y="207168"/>
                </a:lnTo>
                <a:lnTo>
                  <a:pt x="25455" y="185104"/>
                </a:lnTo>
                <a:lnTo>
                  <a:pt x="7114" y="175674"/>
                </a:lnTo>
                <a:lnTo>
                  <a:pt x="2" y="173685"/>
                </a:lnTo>
                <a:lnTo>
                  <a:pt x="37428" y="133260"/>
                </a:lnTo>
                <a:lnTo>
                  <a:pt x="41311" y="134967"/>
                </a:lnTo>
                <a:lnTo>
                  <a:pt x="50529" y="141306"/>
                </a:lnTo>
                <a:lnTo>
                  <a:pt x="61431" y="154102"/>
                </a:lnTo>
                <a:lnTo>
                  <a:pt x="70367" y="175181"/>
                </a:lnTo>
                <a:lnTo>
                  <a:pt x="100771" y="175181"/>
                </a:lnTo>
                <a:lnTo>
                  <a:pt x="77858" y="24706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876225" y="7000269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FCCEC9-679F-4540-A2A4-F000C9A7748D}"/>
              </a:ext>
            </a:extLst>
          </p:cNvPr>
          <p:cNvSpPr txBox="1"/>
          <p:nvPr/>
        </p:nvSpPr>
        <p:spPr>
          <a:xfrm>
            <a:off x="4861787" y="3944900"/>
            <a:ext cx="1963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47954" y="5372100"/>
            <a:ext cx="6567245" cy="44427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110"/>
              </a:spcBef>
            </a:pPr>
            <a:r>
              <a:rPr lang="en-US" sz="2700" spc="55" dirty="0">
                <a:solidFill>
                  <a:srgbClr val="FF7900"/>
                </a:solidFill>
                <a:latin typeface="Verdana"/>
                <a:cs typeface="Verdana"/>
              </a:rPr>
              <a:t>Did you know</a:t>
            </a:r>
            <a:r>
              <a:rPr sz="2700" spc="55" dirty="0">
                <a:solidFill>
                  <a:srgbClr val="FF7900"/>
                </a:solidFill>
                <a:latin typeface="Verdana"/>
                <a:cs typeface="Verdana"/>
              </a:rPr>
              <a:t>?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241300" marR="5080">
              <a:lnSpc>
                <a:spcPct val="101899"/>
              </a:lnSpc>
            </a:pPr>
            <a:r>
              <a:rPr sz="1350" spc="1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Health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7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physical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14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is</a:t>
            </a:r>
            <a:r>
              <a:rPr sz="1350" spc="-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0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required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subject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matter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14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in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7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all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50 </a:t>
            </a:r>
            <a:br>
              <a:rPr lang="en-US" sz="1350" spc="1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sz="1350" spc="5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states</a:t>
            </a:r>
            <a:r>
              <a:rPr sz="1350" spc="-3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and</a:t>
            </a:r>
            <a:r>
              <a:rPr sz="1350" spc="-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3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the</a:t>
            </a:r>
            <a:r>
              <a:rPr sz="1350" spc="-3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8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District</a:t>
            </a:r>
            <a:r>
              <a:rPr sz="1350" spc="-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9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of</a:t>
            </a:r>
            <a:r>
              <a:rPr sz="1350" spc="-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Columbia.</a:t>
            </a:r>
            <a:endParaRPr sz="135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241300" marR="117475">
              <a:lnSpc>
                <a:spcPct val="203700"/>
              </a:lnSpc>
            </a:pPr>
            <a:r>
              <a:rPr sz="1350" spc="6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Teacher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6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demand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is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projected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6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increase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3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%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5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from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5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201</a:t>
            </a:r>
            <a:r>
              <a:rPr lang="en-US" sz="1350" spc="5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9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202</a:t>
            </a:r>
            <a:r>
              <a:rPr lang="en-US" sz="1350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9</a:t>
            </a:r>
            <a:r>
              <a:rPr sz="1350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.  </a:t>
            </a:r>
            <a:br>
              <a:rPr lang="en-US" sz="1350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sz="1350" spc="1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Many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5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states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9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require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8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individuals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3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be</a:t>
            </a:r>
            <a:r>
              <a:rPr sz="1350" spc="-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8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licensed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to</a:t>
            </a:r>
            <a:r>
              <a:rPr sz="1350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7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teach.</a:t>
            </a:r>
            <a:endParaRPr sz="135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solidFill>
                <a:schemeClr val="bg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350" spc="1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Health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and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5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Physical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7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teachers</a:t>
            </a:r>
            <a:r>
              <a:rPr sz="1350" spc="-2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8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earn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6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5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median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3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salary</a:t>
            </a:r>
            <a:r>
              <a:rPr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br>
              <a:rPr lang="en-US" sz="1350" spc="-2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sz="1350" spc="9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of</a:t>
            </a:r>
            <a:r>
              <a:rPr lang="en-US" sz="1350" spc="9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-4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$</a:t>
            </a:r>
            <a:r>
              <a:rPr sz="1800" i="1" spc="-600" baseline="-60185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.</a:t>
            </a:r>
            <a:r>
              <a:rPr sz="1800" i="1" spc="434" baseline="-60185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1350" spc="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60,120</a:t>
            </a:r>
            <a:r>
              <a:rPr sz="1350" spc="4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0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per</a:t>
            </a:r>
            <a:r>
              <a:rPr sz="1350" spc="-10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350" spc="1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year.</a:t>
            </a:r>
            <a:endParaRPr sz="135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marR="3602354">
              <a:lnSpc>
                <a:spcPct val="104200"/>
              </a:lnSpc>
            </a:pPr>
            <a:r>
              <a:rPr sz="2700" spc="130" dirty="0">
                <a:solidFill>
                  <a:srgbClr val="FF7900"/>
                </a:solidFill>
                <a:latin typeface="Verdana"/>
                <a:cs typeface="Verdana"/>
              </a:rPr>
              <a:t>Make </a:t>
            </a:r>
            <a:r>
              <a:rPr sz="2700" spc="30" dirty="0">
                <a:solidFill>
                  <a:srgbClr val="FF7900"/>
                </a:solidFill>
                <a:latin typeface="Verdana"/>
                <a:cs typeface="Verdana"/>
              </a:rPr>
              <a:t>your</a:t>
            </a:r>
            <a:r>
              <a:rPr lang="en-US" sz="2700" spc="30" dirty="0">
                <a:solidFill>
                  <a:srgbClr val="FF7900"/>
                </a:solidFill>
                <a:latin typeface="Verdana"/>
                <a:cs typeface="Verdana"/>
              </a:rPr>
              <a:t> </a:t>
            </a:r>
            <a:r>
              <a:rPr sz="2700" spc="40" dirty="0">
                <a:solidFill>
                  <a:srgbClr val="FF7900"/>
                </a:solidFill>
                <a:latin typeface="Verdana"/>
                <a:cs typeface="Verdana"/>
              </a:rPr>
              <a:t>career</a:t>
            </a:r>
            <a:r>
              <a:rPr sz="2700" spc="-300" dirty="0">
                <a:solidFill>
                  <a:srgbClr val="FF7900"/>
                </a:solidFill>
                <a:latin typeface="Verdana"/>
                <a:cs typeface="Verdana"/>
              </a:rPr>
              <a:t> </a:t>
            </a:r>
            <a:r>
              <a:rPr sz="2700" spc="100" dirty="0">
                <a:solidFill>
                  <a:srgbClr val="FF7900"/>
                </a:solidFill>
                <a:latin typeface="Verdana"/>
                <a:cs typeface="Verdana"/>
              </a:rPr>
              <a:t>move</a:t>
            </a:r>
            <a:r>
              <a:rPr sz="2050" spc="100" dirty="0">
                <a:solidFill>
                  <a:srgbClr val="FF7900"/>
                </a:solidFill>
                <a:latin typeface="Calibri"/>
                <a:cs typeface="Calibri"/>
              </a:rPr>
              <a:t>.</a:t>
            </a:r>
            <a:endParaRPr sz="2050" dirty="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855"/>
              </a:spcBef>
            </a:pPr>
            <a:r>
              <a:rPr sz="1800" spc="75" dirty="0">
                <a:solidFill>
                  <a:srgbClr val="FF7900"/>
                </a:solidFill>
                <a:latin typeface="Arial"/>
                <a:cs typeface="Arial"/>
              </a:rPr>
              <a:t>Learn</a:t>
            </a:r>
            <a:r>
              <a:rPr sz="1800" spc="-55" dirty="0">
                <a:solidFill>
                  <a:srgbClr val="FF7900"/>
                </a:solidFill>
                <a:latin typeface="Arial"/>
                <a:cs typeface="Arial"/>
              </a:rPr>
              <a:t> </a:t>
            </a:r>
            <a:r>
              <a:rPr sz="1800" spc="180" dirty="0">
                <a:solidFill>
                  <a:srgbClr val="FF7900"/>
                </a:solidFill>
                <a:latin typeface="Arial"/>
                <a:cs typeface="Arial"/>
              </a:rPr>
              <a:t>more</a:t>
            </a:r>
            <a:r>
              <a:rPr sz="1800" spc="-55" dirty="0">
                <a:solidFill>
                  <a:srgbClr val="FF7900"/>
                </a:solidFill>
                <a:latin typeface="Arial"/>
                <a:cs typeface="Arial"/>
              </a:rPr>
              <a:t> </a:t>
            </a:r>
            <a:r>
              <a:rPr sz="1800" spc="140" dirty="0">
                <a:solidFill>
                  <a:srgbClr val="FF7900"/>
                </a:solidFill>
                <a:latin typeface="Arial"/>
                <a:cs typeface="Arial"/>
              </a:rPr>
              <a:t>at</a:t>
            </a:r>
            <a:r>
              <a:rPr sz="1800" spc="-55" dirty="0">
                <a:solidFill>
                  <a:srgbClr val="FF7900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rgbClr val="FF7900"/>
                </a:solidFill>
                <a:latin typeface="Arial"/>
                <a:cs typeface="Arial"/>
              </a:rPr>
              <a:t>shapeamerica.org/HPEcareers</a:t>
            </a:r>
            <a:endParaRPr lang="en-US" dirty="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855"/>
              </a:spcBef>
            </a:pPr>
            <a:r>
              <a:rPr sz="950" i="1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Source: Bureau of Labor </a:t>
            </a:r>
            <a:r>
              <a:rPr sz="950" i="1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Statistics. </a:t>
            </a:r>
            <a:r>
              <a:rPr sz="950" i="1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(201</a:t>
            </a:r>
            <a:r>
              <a:rPr lang="en-US" sz="950" i="1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9</a:t>
            </a:r>
            <a:r>
              <a:rPr sz="950" i="1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). </a:t>
            </a:r>
            <a:r>
              <a:rPr sz="950" i="1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Occupational </a:t>
            </a:r>
            <a:r>
              <a:rPr sz="950" i="1" spc="-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outlook </a:t>
            </a:r>
            <a:r>
              <a:rPr sz="950" i="1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handbook.</a:t>
            </a:r>
            <a:r>
              <a:rPr sz="950" i="1" spc="175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950" i="1" spc="-1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  <a:hlinkClick r:id="rId3"/>
              </a:rPr>
              <a:t>http://www.bls.gov/ooh/</a:t>
            </a:r>
            <a:endParaRPr sz="95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95236" y="780236"/>
            <a:ext cx="3327401" cy="2246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0975">
              <a:lnSpc>
                <a:spcPct val="135400"/>
              </a:lnSpc>
              <a:spcBef>
                <a:spcPts val="100"/>
              </a:spcBef>
            </a:pPr>
            <a:r>
              <a:rPr sz="1200" spc="14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200" spc="11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sz="1200" spc="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educators</a:t>
            </a:r>
            <a:r>
              <a:rPr sz="12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8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 </a:t>
            </a:r>
            <a:r>
              <a:rPr sz="1200" spc="1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sz="1200" spc="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11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lasting </a:t>
            </a:r>
            <a:r>
              <a:rPr sz="1200" spc="1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sz="1200" spc="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sz="1200" spc="1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</a:t>
            </a:r>
            <a:r>
              <a:rPr sz="1200" spc="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sz="12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200" spc="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1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America.</a:t>
            </a:r>
            <a:endParaRPr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35400"/>
              </a:lnSpc>
            </a:pP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sz="1200" spc="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sz="1200" spc="14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 </a:t>
            </a: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200" spc="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</a:t>
            </a: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 </a:t>
            </a:r>
            <a:r>
              <a:rPr sz="1200" spc="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1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importance </a:t>
            </a:r>
            <a:r>
              <a:rPr sz="12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200" spc="-3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1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 </a:t>
            </a:r>
            <a:br>
              <a:rPr lang="en-US" sz="1200" spc="11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1200" spc="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200" spc="10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sz="12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lifestyle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</a:t>
            </a:r>
            <a:r>
              <a:rPr sz="1200" spc="204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</a:t>
            </a:r>
            <a:r>
              <a:rPr sz="1200" spc="1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200" spc="7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</a:t>
            </a:r>
            <a:r>
              <a:rPr sz="1200" spc="15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sz="1200" spc="16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sz="1200" spc="1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 </a:t>
            </a:r>
            <a:r>
              <a:rPr sz="1200" spc="8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r>
              <a:rPr sz="1200" spc="13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sz="1200" spc="12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sz="1200" spc="-14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65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life.</a:t>
            </a:r>
            <a:endParaRPr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02124" y="183106"/>
            <a:ext cx="2155190" cy="4318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en-US" sz="2700" kern="1200" spc="55" dirty="0">
                <a:solidFill>
                  <a:srgbClr val="FF7900"/>
                </a:solidFill>
                <a:latin typeface="Verdana"/>
                <a:ea typeface="+mn-ea"/>
                <a:cs typeface="Verdana"/>
              </a:rPr>
              <a:t>What we do</a:t>
            </a:r>
            <a:endParaRPr sz="2700" kern="1200" spc="55" dirty="0">
              <a:solidFill>
                <a:srgbClr val="FF7900"/>
              </a:solidFill>
              <a:latin typeface="Verdana"/>
              <a:ea typeface="+mn-e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33924" y="8143875"/>
            <a:ext cx="2257424" cy="1028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3505200"/>
            <a:ext cx="7772400" cy="1866900"/>
          </a:xfrm>
          <a:custGeom>
            <a:avLst/>
            <a:gdLst/>
            <a:ahLst/>
            <a:cxnLst/>
            <a:rect l="l" t="t" r="r" b="b"/>
            <a:pathLst>
              <a:path w="7772400" h="1866900">
                <a:moveTo>
                  <a:pt x="0" y="1866899"/>
                </a:moveTo>
                <a:lnTo>
                  <a:pt x="0" y="0"/>
                </a:lnTo>
                <a:lnTo>
                  <a:pt x="7772399" y="0"/>
                </a:lnTo>
                <a:lnTo>
                  <a:pt x="7772399" y="1866899"/>
                </a:lnTo>
                <a:lnTo>
                  <a:pt x="0" y="1866899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782166" y="3670530"/>
            <a:ext cx="4189095" cy="14789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algn="ctr">
              <a:lnSpc>
                <a:spcPct val="120800"/>
              </a:lnSpc>
              <a:spcBef>
                <a:spcPts val="120"/>
              </a:spcBef>
            </a:pPr>
            <a:r>
              <a:rPr sz="15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00" dirty="0">
                <a:solidFill>
                  <a:srgbClr val="FFFFFF"/>
                </a:solidFill>
                <a:latin typeface="Arial"/>
                <a:cs typeface="Arial"/>
              </a:rPr>
              <a:t>like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6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0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55" dirty="0">
                <a:solidFill>
                  <a:srgbClr val="FFFFFF"/>
                </a:solidFill>
                <a:latin typeface="Arial"/>
                <a:cs typeface="Arial"/>
              </a:rPr>
              <a:t>something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85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60" dirty="0">
                <a:solidFill>
                  <a:srgbClr val="FFFFFF"/>
                </a:solidFill>
                <a:latin typeface="Arial"/>
                <a:cs typeface="Arial"/>
              </a:rPr>
              <a:t>every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5" dirty="0">
                <a:solidFill>
                  <a:srgbClr val="FFFFFF"/>
                </a:solidFill>
                <a:latin typeface="Arial"/>
                <a:cs typeface="Arial"/>
              </a:rPr>
              <a:t>day.  </a:t>
            </a:r>
            <a:r>
              <a:rPr sz="15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80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35" dirty="0">
                <a:solidFill>
                  <a:srgbClr val="FFFFFF"/>
                </a:solidFill>
                <a:latin typeface="Arial"/>
                <a:cs typeface="Arial"/>
              </a:rPr>
              <a:t>hate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50" dirty="0">
                <a:solidFill>
                  <a:srgbClr val="FFFFFF"/>
                </a:solidFill>
                <a:latin typeface="Arial"/>
                <a:cs typeface="Arial"/>
              </a:rPr>
              <a:t>job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50" dirty="0">
                <a:solidFill>
                  <a:srgbClr val="FFFFFF"/>
                </a:solidFill>
                <a:latin typeface="Arial"/>
                <a:cs typeface="Arial"/>
              </a:rPr>
              <a:t>where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0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6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8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15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6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500" spc="125" dirty="0">
                <a:solidFill>
                  <a:srgbClr val="FFFFFF"/>
                </a:solidFill>
                <a:latin typeface="Arial"/>
                <a:cs typeface="Arial"/>
              </a:rPr>
              <a:t>same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65" dirty="0">
                <a:solidFill>
                  <a:srgbClr val="FFFFFF"/>
                </a:solidFill>
                <a:latin typeface="Arial"/>
                <a:cs typeface="Arial"/>
              </a:rPr>
              <a:t>thing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80" dirty="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16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80" dirty="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75" dirty="0">
                <a:solidFill>
                  <a:srgbClr val="FFFFFF"/>
                </a:solidFill>
                <a:latin typeface="Arial"/>
                <a:cs typeface="Arial"/>
              </a:rPr>
              <a:t>again.</a:t>
            </a:r>
            <a:endParaRPr sz="1500" dirty="0">
              <a:latin typeface="Arial"/>
              <a:cs typeface="Arial"/>
            </a:endParaRPr>
          </a:p>
          <a:p>
            <a:pPr marL="746760" marR="735330" algn="ctr">
              <a:lnSpc>
                <a:spcPct val="119800"/>
              </a:lnSpc>
              <a:spcBef>
                <a:spcPts val="1435"/>
              </a:spcBef>
            </a:pPr>
            <a:r>
              <a:rPr sz="1200" spc="110" dirty="0">
                <a:solidFill>
                  <a:srgbClr val="FFFFFF"/>
                </a:solidFill>
                <a:latin typeface="Arial"/>
                <a:cs typeface="Arial"/>
              </a:rPr>
              <a:t>William 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A. </a:t>
            </a:r>
            <a:r>
              <a:rPr sz="1200" spc="100" dirty="0">
                <a:solidFill>
                  <a:srgbClr val="FFFFFF"/>
                </a:solidFill>
                <a:latin typeface="Arial"/>
                <a:cs typeface="Arial"/>
              </a:rPr>
              <a:t>Robbins</a:t>
            </a:r>
            <a:r>
              <a:rPr sz="1200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25" dirty="0">
                <a:solidFill>
                  <a:srgbClr val="FFFFFF"/>
                </a:solidFill>
                <a:latin typeface="Arial"/>
                <a:cs typeface="Arial"/>
              </a:rPr>
              <a:t>III </a:t>
            </a:r>
            <a:r>
              <a:rPr sz="1200" spc="5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200" spc="25" dirty="0">
                <a:solidFill>
                  <a:srgbClr val="FFFFFF"/>
                </a:solidFill>
                <a:latin typeface="Arial"/>
                <a:cs typeface="Arial"/>
              </a:rPr>
              <a:t>PE </a:t>
            </a:r>
            <a:r>
              <a:rPr sz="1200" spc="65" dirty="0">
                <a:solidFill>
                  <a:srgbClr val="FFFFFF"/>
                </a:solidFill>
                <a:latin typeface="Arial"/>
                <a:cs typeface="Arial"/>
              </a:rPr>
              <a:t>Teacher  </a:t>
            </a:r>
            <a:r>
              <a:rPr sz="1200" spc="85" dirty="0">
                <a:solidFill>
                  <a:srgbClr val="FFFFFF"/>
                </a:solidFill>
                <a:latin typeface="Arial"/>
                <a:cs typeface="Arial"/>
              </a:rPr>
              <a:t>(Purdue </a:t>
            </a:r>
            <a:r>
              <a:rPr sz="1200" spc="50" dirty="0">
                <a:solidFill>
                  <a:srgbClr val="FFFFFF"/>
                </a:solidFill>
                <a:latin typeface="Arial"/>
                <a:cs typeface="Arial"/>
              </a:rPr>
              <a:t>University,</a:t>
            </a:r>
            <a:r>
              <a:rPr sz="12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0" dirty="0">
                <a:solidFill>
                  <a:srgbClr val="FFFFFF"/>
                </a:solidFill>
                <a:latin typeface="Arial"/>
                <a:cs typeface="Arial"/>
              </a:rPr>
              <a:t>2013)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81100" y="3429000"/>
            <a:ext cx="237490" cy="381000"/>
          </a:xfrm>
          <a:custGeom>
            <a:avLst/>
            <a:gdLst/>
            <a:ahLst/>
            <a:cxnLst/>
            <a:rect l="l" t="t" r="r" b="b"/>
            <a:pathLst>
              <a:path w="237490" h="381000">
                <a:moveTo>
                  <a:pt x="120151" y="380979"/>
                </a:moveTo>
                <a:lnTo>
                  <a:pt x="72575" y="372187"/>
                </a:lnTo>
                <a:lnTo>
                  <a:pt x="34031" y="345779"/>
                </a:lnTo>
                <a:lnTo>
                  <a:pt x="8505" y="303866"/>
                </a:lnTo>
                <a:lnTo>
                  <a:pt x="0" y="248476"/>
                </a:lnTo>
                <a:lnTo>
                  <a:pt x="3742" y="210280"/>
                </a:lnTo>
                <a:lnTo>
                  <a:pt x="14968" y="172983"/>
                </a:lnTo>
                <a:lnTo>
                  <a:pt x="33678" y="136585"/>
                </a:lnTo>
                <a:lnTo>
                  <a:pt x="59872" y="101088"/>
                </a:lnTo>
                <a:lnTo>
                  <a:pt x="93550" y="66491"/>
                </a:lnTo>
                <a:lnTo>
                  <a:pt x="134710" y="32795"/>
                </a:lnTo>
                <a:lnTo>
                  <a:pt x="183354" y="0"/>
                </a:lnTo>
                <a:lnTo>
                  <a:pt x="195872" y="19303"/>
                </a:lnTo>
                <a:lnTo>
                  <a:pt x="140395" y="60547"/>
                </a:lnTo>
                <a:lnTo>
                  <a:pt x="100464" y="101786"/>
                </a:lnTo>
                <a:lnTo>
                  <a:pt x="76022" y="143020"/>
                </a:lnTo>
                <a:lnTo>
                  <a:pt x="67013" y="184247"/>
                </a:lnTo>
                <a:lnTo>
                  <a:pt x="191128" y="184247"/>
                </a:lnTo>
                <a:lnTo>
                  <a:pt x="205979" y="194197"/>
                </a:lnTo>
                <a:lnTo>
                  <a:pt x="228825" y="227859"/>
                </a:lnTo>
                <a:lnTo>
                  <a:pt x="237203" y="269074"/>
                </a:lnTo>
                <a:lnTo>
                  <a:pt x="237203" y="274015"/>
                </a:lnTo>
                <a:lnTo>
                  <a:pt x="236744" y="278796"/>
                </a:lnTo>
                <a:lnTo>
                  <a:pt x="236093" y="283526"/>
                </a:lnTo>
                <a:lnTo>
                  <a:pt x="236093" y="283847"/>
                </a:lnTo>
                <a:lnTo>
                  <a:pt x="236148" y="284068"/>
                </a:lnTo>
                <a:lnTo>
                  <a:pt x="236148" y="284369"/>
                </a:lnTo>
                <a:lnTo>
                  <a:pt x="218171" y="337812"/>
                </a:lnTo>
                <a:lnTo>
                  <a:pt x="186961" y="365069"/>
                </a:lnTo>
                <a:lnTo>
                  <a:pt x="144944" y="379213"/>
                </a:lnTo>
                <a:lnTo>
                  <a:pt x="120151" y="380979"/>
                </a:lnTo>
                <a:close/>
              </a:path>
              <a:path w="237490" h="381000">
                <a:moveTo>
                  <a:pt x="191128" y="184247"/>
                </a:moveTo>
                <a:lnTo>
                  <a:pt x="67013" y="184247"/>
                </a:lnTo>
                <a:lnTo>
                  <a:pt x="81086" y="175399"/>
                </a:lnTo>
                <a:lnTo>
                  <a:pt x="96522" y="168772"/>
                </a:lnTo>
                <a:lnTo>
                  <a:pt x="113106" y="164614"/>
                </a:lnTo>
                <a:lnTo>
                  <a:pt x="130620" y="163173"/>
                </a:lnTo>
                <a:lnTo>
                  <a:pt x="172100" y="171497"/>
                </a:lnTo>
                <a:lnTo>
                  <a:pt x="191128" y="184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242240" y="3429000"/>
            <a:ext cx="243840" cy="381635"/>
          </a:xfrm>
          <a:custGeom>
            <a:avLst/>
            <a:gdLst/>
            <a:ahLst/>
            <a:cxnLst/>
            <a:rect l="l" t="t" r="r" b="b"/>
            <a:pathLst>
              <a:path w="243840" h="381635">
                <a:moveTo>
                  <a:pt x="120151" y="381010"/>
                </a:moveTo>
                <a:lnTo>
                  <a:pt x="72578" y="372210"/>
                </a:lnTo>
                <a:lnTo>
                  <a:pt x="34041" y="345794"/>
                </a:lnTo>
                <a:lnTo>
                  <a:pt x="8506" y="303884"/>
                </a:lnTo>
                <a:lnTo>
                  <a:pt x="0" y="248497"/>
                </a:lnTo>
                <a:lnTo>
                  <a:pt x="3742" y="210292"/>
                </a:lnTo>
                <a:lnTo>
                  <a:pt x="14968" y="172990"/>
                </a:lnTo>
                <a:lnTo>
                  <a:pt x="33680" y="136589"/>
                </a:lnTo>
                <a:lnTo>
                  <a:pt x="59875" y="101090"/>
                </a:lnTo>
                <a:lnTo>
                  <a:pt x="93555" y="66492"/>
                </a:lnTo>
                <a:lnTo>
                  <a:pt x="134720" y="32795"/>
                </a:lnTo>
                <a:lnTo>
                  <a:pt x="183369" y="0"/>
                </a:lnTo>
                <a:lnTo>
                  <a:pt x="195877" y="19293"/>
                </a:lnTo>
                <a:lnTo>
                  <a:pt x="149364" y="52980"/>
                </a:lnTo>
                <a:lnTo>
                  <a:pt x="113189" y="86669"/>
                </a:lnTo>
                <a:lnTo>
                  <a:pt x="87353" y="120357"/>
                </a:lnTo>
                <a:lnTo>
                  <a:pt x="71852" y="154043"/>
                </a:lnTo>
                <a:lnTo>
                  <a:pt x="66685" y="187723"/>
                </a:lnTo>
                <a:lnTo>
                  <a:pt x="66685" y="188395"/>
                </a:lnTo>
                <a:lnTo>
                  <a:pt x="66791" y="188947"/>
                </a:lnTo>
                <a:lnTo>
                  <a:pt x="66791" y="189599"/>
                </a:lnTo>
                <a:lnTo>
                  <a:pt x="205559" y="189599"/>
                </a:lnTo>
                <a:lnTo>
                  <a:pt x="212415" y="194194"/>
                </a:lnTo>
                <a:lnTo>
                  <a:pt x="235257" y="227862"/>
                </a:lnTo>
                <a:lnTo>
                  <a:pt x="243634" y="269079"/>
                </a:lnTo>
                <a:lnTo>
                  <a:pt x="241899" y="288173"/>
                </a:lnTo>
                <a:lnTo>
                  <a:pt x="218400" y="337447"/>
                </a:lnTo>
                <a:lnTo>
                  <a:pt x="215463" y="340613"/>
                </a:lnTo>
                <a:lnTo>
                  <a:pt x="214084" y="342198"/>
                </a:lnTo>
                <a:lnTo>
                  <a:pt x="213418" y="342900"/>
                </a:lnTo>
                <a:lnTo>
                  <a:pt x="212807" y="343602"/>
                </a:lnTo>
                <a:lnTo>
                  <a:pt x="212126" y="344274"/>
                </a:lnTo>
                <a:lnTo>
                  <a:pt x="209547" y="347099"/>
                </a:lnTo>
                <a:lnTo>
                  <a:pt x="207209" y="350058"/>
                </a:lnTo>
                <a:lnTo>
                  <a:pt x="204196" y="352692"/>
                </a:lnTo>
                <a:lnTo>
                  <a:pt x="186965" y="365082"/>
                </a:lnTo>
                <a:lnTo>
                  <a:pt x="167210" y="373931"/>
                </a:lnTo>
                <a:lnTo>
                  <a:pt x="144938" y="379240"/>
                </a:lnTo>
                <a:lnTo>
                  <a:pt x="120151" y="381010"/>
                </a:lnTo>
                <a:close/>
              </a:path>
              <a:path w="243840" h="381635">
                <a:moveTo>
                  <a:pt x="205559" y="189599"/>
                </a:moveTo>
                <a:lnTo>
                  <a:pt x="66791" y="189599"/>
                </a:lnTo>
                <a:lnTo>
                  <a:pt x="81902" y="178544"/>
                </a:lnTo>
                <a:lnTo>
                  <a:pt x="98860" y="170226"/>
                </a:lnTo>
                <a:lnTo>
                  <a:pt x="117350" y="164985"/>
                </a:lnTo>
                <a:lnTo>
                  <a:pt x="137061" y="163163"/>
                </a:lnTo>
                <a:lnTo>
                  <a:pt x="178539" y="171490"/>
                </a:lnTo>
                <a:lnTo>
                  <a:pt x="205559" y="189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666675" y="7105044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47625" y="6657369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658684" y="6086772"/>
            <a:ext cx="207010" cy="247650"/>
          </a:xfrm>
          <a:custGeom>
            <a:avLst/>
            <a:gdLst/>
            <a:ahLst/>
            <a:cxnLst/>
            <a:rect l="l" t="t" r="r" b="b"/>
            <a:pathLst>
              <a:path w="207009" h="247650">
                <a:moveTo>
                  <a:pt x="100771" y="175181"/>
                </a:moveTo>
                <a:lnTo>
                  <a:pt x="70367" y="175181"/>
                </a:lnTo>
                <a:lnTo>
                  <a:pt x="88102" y="114331"/>
                </a:lnTo>
                <a:lnTo>
                  <a:pt x="121276" y="57832"/>
                </a:lnTo>
                <a:lnTo>
                  <a:pt x="153327" y="16212"/>
                </a:lnTo>
                <a:lnTo>
                  <a:pt x="167692" y="0"/>
                </a:lnTo>
                <a:lnTo>
                  <a:pt x="206623" y="52403"/>
                </a:lnTo>
                <a:lnTo>
                  <a:pt x="188399" y="65972"/>
                </a:lnTo>
                <a:lnTo>
                  <a:pt x="147294" y="104810"/>
                </a:lnTo>
                <a:lnTo>
                  <a:pt x="103663" y="166108"/>
                </a:lnTo>
                <a:lnTo>
                  <a:pt x="100771" y="175181"/>
                </a:lnTo>
                <a:close/>
              </a:path>
              <a:path w="207009" h="247650">
                <a:moveTo>
                  <a:pt x="77858" y="247060"/>
                </a:moveTo>
                <a:lnTo>
                  <a:pt x="50533" y="207168"/>
                </a:lnTo>
                <a:lnTo>
                  <a:pt x="25455" y="185104"/>
                </a:lnTo>
                <a:lnTo>
                  <a:pt x="7114" y="175674"/>
                </a:lnTo>
                <a:lnTo>
                  <a:pt x="2" y="173685"/>
                </a:lnTo>
                <a:lnTo>
                  <a:pt x="37428" y="133260"/>
                </a:lnTo>
                <a:lnTo>
                  <a:pt x="41311" y="134967"/>
                </a:lnTo>
                <a:lnTo>
                  <a:pt x="50529" y="141306"/>
                </a:lnTo>
                <a:lnTo>
                  <a:pt x="61431" y="154102"/>
                </a:lnTo>
                <a:lnTo>
                  <a:pt x="70367" y="175181"/>
                </a:lnTo>
                <a:lnTo>
                  <a:pt x="100771" y="175181"/>
                </a:lnTo>
                <a:lnTo>
                  <a:pt x="77858" y="24706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57150" y="7600344"/>
            <a:ext cx="200660" cy="239395"/>
          </a:xfrm>
          <a:custGeom>
            <a:avLst/>
            <a:gdLst/>
            <a:ahLst/>
            <a:cxnLst/>
            <a:rect l="l" t="t" r="r" b="b"/>
            <a:pathLst>
              <a:path w="200659" h="239395">
                <a:moveTo>
                  <a:pt x="97622" y="169706"/>
                </a:moveTo>
                <a:lnTo>
                  <a:pt x="68168" y="169706"/>
                </a:lnTo>
                <a:lnTo>
                  <a:pt x="85349" y="110758"/>
                </a:lnTo>
                <a:lnTo>
                  <a:pt x="117487" y="56025"/>
                </a:lnTo>
                <a:lnTo>
                  <a:pt x="148536" y="15706"/>
                </a:lnTo>
                <a:lnTo>
                  <a:pt x="162451" y="0"/>
                </a:lnTo>
                <a:lnTo>
                  <a:pt x="200166" y="50765"/>
                </a:lnTo>
                <a:lnTo>
                  <a:pt x="182511" y="63911"/>
                </a:lnTo>
                <a:lnTo>
                  <a:pt x="142691" y="101534"/>
                </a:lnTo>
                <a:lnTo>
                  <a:pt x="100423" y="160917"/>
                </a:lnTo>
                <a:lnTo>
                  <a:pt x="97622" y="169706"/>
                </a:lnTo>
                <a:close/>
              </a:path>
              <a:path w="200659" h="239395">
                <a:moveTo>
                  <a:pt x="75424" y="239340"/>
                </a:moveTo>
                <a:lnTo>
                  <a:pt x="48954" y="200694"/>
                </a:lnTo>
                <a:lnTo>
                  <a:pt x="24659" y="179319"/>
                </a:lnTo>
                <a:lnTo>
                  <a:pt x="6891" y="170184"/>
                </a:lnTo>
                <a:lnTo>
                  <a:pt x="2" y="168257"/>
                </a:lnTo>
                <a:lnTo>
                  <a:pt x="36258" y="129096"/>
                </a:lnTo>
                <a:lnTo>
                  <a:pt x="40020" y="130750"/>
                </a:lnTo>
                <a:lnTo>
                  <a:pt x="48950" y="136891"/>
                </a:lnTo>
                <a:lnTo>
                  <a:pt x="59511" y="149287"/>
                </a:lnTo>
                <a:lnTo>
                  <a:pt x="68168" y="169706"/>
                </a:lnTo>
                <a:lnTo>
                  <a:pt x="97622" y="169706"/>
                </a:lnTo>
                <a:lnTo>
                  <a:pt x="75424" y="239340"/>
                </a:lnTo>
                <a:close/>
              </a:path>
            </a:pathLst>
          </a:custGeom>
          <a:solidFill>
            <a:srgbClr val="00649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1212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267</Words>
  <Application>Microsoft Macintosh PowerPoint</Application>
  <PresentationFormat>Custom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Office Theme</vt:lpstr>
      <vt:lpstr>MOVERS  &amp;SHAKERS</vt:lpstr>
      <vt:lpstr>What we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Movers&amp;shakers_SelfName</dc:title>
  <dc:creator>SHAPE_America</dc:creator>
  <cp:keywords>DACkqxLY13o</cp:keywords>
  <cp:lastModifiedBy>Erin Centeio</cp:lastModifiedBy>
  <cp:revision>6</cp:revision>
  <cp:lastPrinted>2017-10-24T12:40:33Z</cp:lastPrinted>
  <dcterms:created xsi:type="dcterms:W3CDTF">2017-10-24T08:27:01Z</dcterms:created>
  <dcterms:modified xsi:type="dcterms:W3CDTF">2021-02-03T03:55:28Z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2017-10-23T00:00:00Z</vt:filetime>
  </property>
  <property fmtid="{D5CDD505-2E9C-101B-9397-08002B2CF9AE}" pid="3" name="Creator">
    <vt:lpwstr>Canva</vt:lpwstr>
  </property>
  <property fmtid="{D5CDD505-2E9C-101B-9397-08002B2CF9AE}" pid="4" name="LastSaved">
    <vt:filetime>2017-10-24T00:00:00Z</vt:filetime>
  </property>
</Properties>
</file>